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4" r:id="rId19"/>
    <p:sldId id="276" r:id="rId20"/>
    <p:sldId id="277" r:id="rId21"/>
    <p:sldId id="278" r:id="rId22"/>
    <p:sldId id="294" r:id="rId23"/>
    <p:sldId id="279" r:id="rId24"/>
    <p:sldId id="280" r:id="rId25"/>
    <p:sldId id="286" r:id="rId26"/>
    <p:sldId id="295" r:id="rId27"/>
    <p:sldId id="296" r:id="rId28"/>
    <p:sldId id="281" r:id="rId29"/>
    <p:sldId id="282" r:id="rId30"/>
    <p:sldId id="283" r:id="rId31"/>
    <p:sldId id="284" r:id="rId32"/>
    <p:sldId id="285" r:id="rId33"/>
    <p:sldId id="287" r:id="rId34"/>
    <p:sldId id="288" r:id="rId35"/>
    <p:sldId id="289" r:id="rId36"/>
    <p:sldId id="297" r:id="rId37"/>
    <p:sldId id="290" r:id="rId38"/>
    <p:sldId id="291" r:id="rId39"/>
    <p:sldId id="292" r:id="rId4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>
        <p:scale>
          <a:sx n="66" d="100"/>
          <a:sy n="66" d="100"/>
        </p:scale>
        <p:origin x="1584" y="113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9CB317-0799-4766-BFCA-30264EC9C910}" type="datetimeFigureOut">
              <a:rPr lang="ko-KR" altLang="en-US" smtClean="0"/>
              <a:t>2020-04-03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E411F9-F4F2-4B9A-861C-98BA66ECAE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31600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6B9090-C41C-774C-B082-7D95799DEF73}" type="slidenum">
              <a:rPr kumimoji="1" lang="ko-Kore-KR" altLang="en-US" smtClean="0"/>
              <a:t>28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82281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주가와</a:t>
            </a:r>
            <a:r>
              <a:rPr kumimoji="1" lang="ko-KR" altLang="en-US" dirty="0"/>
              <a:t> </a:t>
            </a:r>
            <a:r>
              <a:rPr kumimoji="1" lang="en-US" altLang="ko-KR" dirty="0"/>
              <a:t>4</a:t>
            </a:r>
            <a:r>
              <a:rPr kumimoji="1" lang="ko-KR" altLang="en-US" dirty="0"/>
              <a:t> 변수와 상관 관계를 그래프로 시각화 </a:t>
            </a:r>
            <a:r>
              <a:rPr kumimoji="1" lang="ko-KR" altLang="en-US" dirty="0" err="1"/>
              <a:t>하였을때</a:t>
            </a:r>
            <a:r>
              <a:rPr kumimoji="1" lang="ko-KR" altLang="en-US" dirty="0"/>
              <a:t> 다음과 같은 결과를 보였다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6B9090-C41C-774C-B082-7D95799DEF73}" type="slidenum">
              <a:rPr kumimoji="1" lang="ko-Kore-KR" altLang="en-US" smtClean="0"/>
              <a:t>31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5096879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1499D-DBE3-4097-9F36-9B774890634E}" type="datetimeFigureOut">
              <a:rPr lang="ko-KR" altLang="en-US" smtClean="0"/>
              <a:t>2020-04-03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9E571-A9F9-420E-942B-B307D2C5CA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50443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1499D-DBE3-4097-9F36-9B774890634E}" type="datetimeFigureOut">
              <a:rPr lang="ko-KR" altLang="en-US" smtClean="0"/>
              <a:t>2020-04-03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9E571-A9F9-420E-942B-B307D2C5CA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77525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1499D-DBE3-4097-9F36-9B774890634E}" type="datetimeFigureOut">
              <a:rPr lang="ko-KR" altLang="en-US" smtClean="0"/>
              <a:t>2020-04-03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9E571-A9F9-420E-942B-B307D2C5CA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55876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1499D-DBE3-4097-9F36-9B774890634E}" type="datetimeFigureOut">
              <a:rPr lang="ko-KR" altLang="en-US" smtClean="0"/>
              <a:t>2020-04-03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9E571-A9F9-420E-942B-B307D2C5CA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37389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1499D-DBE3-4097-9F36-9B774890634E}" type="datetimeFigureOut">
              <a:rPr lang="ko-KR" altLang="en-US" smtClean="0"/>
              <a:t>2020-04-03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9E571-A9F9-420E-942B-B307D2C5CA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44941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1499D-DBE3-4097-9F36-9B774890634E}" type="datetimeFigureOut">
              <a:rPr lang="ko-KR" altLang="en-US" smtClean="0"/>
              <a:t>2020-04-03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9E571-A9F9-420E-942B-B307D2C5CA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83198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1499D-DBE3-4097-9F36-9B774890634E}" type="datetimeFigureOut">
              <a:rPr lang="ko-KR" altLang="en-US" smtClean="0"/>
              <a:t>2020-04-03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9E571-A9F9-420E-942B-B307D2C5CA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17764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1499D-DBE3-4097-9F36-9B774890634E}" type="datetimeFigureOut">
              <a:rPr lang="ko-KR" altLang="en-US" smtClean="0"/>
              <a:t>2020-04-03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9E571-A9F9-420E-942B-B307D2C5CA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29765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1499D-DBE3-4097-9F36-9B774890634E}" type="datetimeFigureOut">
              <a:rPr lang="ko-KR" altLang="en-US" smtClean="0"/>
              <a:t>2020-04-03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9E571-A9F9-420E-942B-B307D2C5CA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25801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1499D-DBE3-4097-9F36-9B774890634E}" type="datetimeFigureOut">
              <a:rPr lang="ko-KR" altLang="en-US" smtClean="0"/>
              <a:t>2020-04-03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9E571-A9F9-420E-942B-B307D2C5CA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81771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1499D-DBE3-4097-9F36-9B774890634E}" type="datetimeFigureOut">
              <a:rPr lang="ko-KR" altLang="en-US" smtClean="0"/>
              <a:t>2020-04-03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9E571-A9F9-420E-942B-B307D2C5CA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13979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B1499D-DBE3-4097-9F36-9B774890634E}" type="datetimeFigureOut">
              <a:rPr lang="ko-KR" altLang="en-US" smtClean="0"/>
              <a:t>2020-04-03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59E571-A9F9-420E-942B-B307D2C5CA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06915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tiff"/><Relationship Id="rId3" Type="http://schemas.openxmlformats.org/officeDocument/2006/relationships/image" Target="../media/image29.tiff"/><Relationship Id="rId7" Type="http://schemas.openxmlformats.org/officeDocument/2006/relationships/image" Target="../media/image33.tiff"/><Relationship Id="rId12" Type="http://schemas.openxmlformats.org/officeDocument/2006/relationships/image" Target="../media/image38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tiff"/><Relationship Id="rId11" Type="http://schemas.openxmlformats.org/officeDocument/2006/relationships/image" Target="../media/image37.tiff"/><Relationship Id="rId5" Type="http://schemas.openxmlformats.org/officeDocument/2006/relationships/image" Target="../media/image31.tiff"/><Relationship Id="rId10" Type="http://schemas.openxmlformats.org/officeDocument/2006/relationships/image" Target="../media/image36.tiff"/><Relationship Id="rId4" Type="http://schemas.openxmlformats.org/officeDocument/2006/relationships/image" Target="../media/image30.tiff"/><Relationship Id="rId9" Type="http://schemas.openxmlformats.org/officeDocument/2006/relationships/image" Target="../media/image35.tif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jpe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20 of the Top Stocks to Buy in 2020 (Including the 2 Every ...">
            <a:extLst>
              <a:ext uri="{FF2B5EF4-FFF2-40B4-BE49-F238E27FC236}">
                <a16:creationId xmlns:a16="http://schemas.microsoft.com/office/drawing/2014/main" id="{39F3B250-56B9-44BC-A3E7-93719EABC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8" y="-8055"/>
            <a:ext cx="12177712" cy="6866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AF4CBF5E-D951-40E8-BAF6-00077632EFCF}"/>
              </a:ext>
            </a:extLst>
          </p:cNvPr>
          <p:cNvSpPr/>
          <p:nvPr/>
        </p:nvSpPr>
        <p:spPr>
          <a:xfrm>
            <a:off x="-1088571" y="-682171"/>
            <a:ext cx="14093371" cy="8374742"/>
          </a:xfrm>
          <a:prstGeom prst="rect">
            <a:avLst/>
          </a:prstGeom>
          <a:solidFill>
            <a:schemeClr val="bg1">
              <a:lumMod val="85000"/>
              <a:alpha val="4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60139"/>
          </a:xfrm>
        </p:spPr>
        <p:txBody>
          <a:bodyPr/>
          <a:lstStyle/>
          <a:p>
            <a:r>
              <a:rPr lang="ko-KR" altLang="en-US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과학적 주식 투자를 위한 선행연구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783013"/>
            <a:ext cx="9144000" cy="658677"/>
          </a:xfrm>
        </p:spPr>
        <p:txBody>
          <a:bodyPr>
            <a:normAutofit/>
          </a:bodyPr>
          <a:lstStyle/>
          <a:p>
            <a:r>
              <a:rPr lang="en-US" altLang="ko-KR" sz="3200" dirty="0">
                <a:latin typeface="HY견고딕" panose="02030600000101010101" pitchFamily="18" charset="-127"/>
                <a:ea typeface="HY견고딕" panose="02030600000101010101" pitchFamily="18" charset="-127"/>
              </a:rPr>
              <a:t>- </a:t>
            </a:r>
            <a:r>
              <a:rPr lang="ko-KR" altLang="en-US" sz="3200" dirty="0">
                <a:latin typeface="HY견고딕" panose="02030600000101010101" pitchFamily="18" charset="-127"/>
                <a:ea typeface="HY견고딕" panose="02030600000101010101" pitchFamily="18" charset="-127"/>
              </a:rPr>
              <a:t>기업실적에 의한 주식 가격 설명력 연구</a:t>
            </a:r>
          </a:p>
        </p:txBody>
      </p:sp>
      <p:sp>
        <p:nvSpPr>
          <p:cNvPr id="4" name="부제목 2"/>
          <p:cNvSpPr txBox="1">
            <a:spLocks/>
          </p:cNvSpPr>
          <p:nvPr/>
        </p:nvSpPr>
        <p:spPr>
          <a:xfrm>
            <a:off x="1531144" y="4661829"/>
            <a:ext cx="9144000" cy="658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남승현 </a:t>
            </a:r>
            <a:r>
              <a:rPr lang="ko-KR" altLang="en-US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김도민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131730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모서리가 둥근 직사각형 44">
            <a:extLst>
              <a:ext uri="{FF2B5EF4-FFF2-40B4-BE49-F238E27FC236}">
                <a16:creationId xmlns:a16="http://schemas.microsoft.com/office/drawing/2014/main" id="{F7ED1FE5-2AD5-4140-801F-77F935BB7A46}"/>
              </a:ext>
            </a:extLst>
          </p:cNvPr>
          <p:cNvSpPr/>
          <p:nvPr/>
        </p:nvSpPr>
        <p:spPr>
          <a:xfrm>
            <a:off x="161924" y="99064"/>
            <a:ext cx="6477000" cy="659123"/>
          </a:xfrm>
          <a:prstGeom prst="roundRect">
            <a:avLst/>
          </a:prstGeom>
          <a:solidFill>
            <a:srgbClr val="F1F4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EFCF9EF-29BA-4A2D-AE2F-6A00AABA76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924" y="99065"/>
            <a:ext cx="6477000" cy="659122"/>
          </a:xfrm>
        </p:spPr>
        <p:txBody>
          <a:bodyPr>
            <a:normAutofit/>
          </a:bodyPr>
          <a:lstStyle/>
          <a:p>
            <a:pPr algn="ctr"/>
            <a:r>
              <a:rPr lang="ko-KR" altLang="en-US" sz="2800" dirty="0"/>
              <a:t>변수 이해를 위한 기초 회계 지식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8A6E2C-71E2-4652-B1F0-1F6B10F0C0D7}"/>
              </a:ext>
            </a:extLst>
          </p:cNvPr>
          <p:cNvSpPr txBox="1"/>
          <p:nvPr/>
        </p:nvSpPr>
        <p:spPr>
          <a:xfrm>
            <a:off x="942975" y="1868488"/>
            <a:ext cx="2266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자산 </a:t>
            </a:r>
            <a:r>
              <a:rPr lang="en-US" altLang="ko-KR" dirty="0"/>
              <a:t>= </a:t>
            </a:r>
            <a:r>
              <a:rPr lang="ko-KR" altLang="en-US" dirty="0"/>
              <a:t>부채 </a:t>
            </a:r>
            <a:r>
              <a:rPr lang="en-US" altLang="ko-KR" dirty="0"/>
              <a:t>+ </a:t>
            </a:r>
            <a:r>
              <a:rPr lang="ko-KR" altLang="en-US" dirty="0"/>
              <a:t>자본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BDEA70-A96D-4280-90B5-29F359011E4E}"/>
              </a:ext>
            </a:extLst>
          </p:cNvPr>
          <p:cNvSpPr txBox="1"/>
          <p:nvPr/>
        </p:nvSpPr>
        <p:spPr>
          <a:xfrm>
            <a:off x="4152900" y="1867933"/>
            <a:ext cx="3086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(</a:t>
            </a:r>
            <a:r>
              <a:rPr lang="ko-KR" altLang="en-US" dirty="0"/>
              <a:t>내 것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en-US" altLang="ko-KR" dirty="0"/>
              <a:t>= (</a:t>
            </a:r>
            <a:r>
              <a:rPr lang="ko-KR" altLang="en-US" dirty="0"/>
              <a:t>빌린 돈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en-US" altLang="ko-KR" dirty="0"/>
              <a:t>+ (</a:t>
            </a:r>
            <a:r>
              <a:rPr lang="ko-KR" altLang="en-US" dirty="0"/>
              <a:t>내 돈</a:t>
            </a:r>
            <a:r>
              <a:rPr lang="en-US" altLang="ko-KR" dirty="0"/>
              <a:t>)</a:t>
            </a:r>
            <a:endParaRPr lang="ko-KR" altLang="en-US" dirty="0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2CE4473-9281-4784-AED6-D23017168C68}"/>
              </a:ext>
            </a:extLst>
          </p:cNvPr>
          <p:cNvCxnSpPr/>
          <p:nvPr/>
        </p:nvCxnSpPr>
        <p:spPr>
          <a:xfrm>
            <a:off x="571500" y="2895600"/>
            <a:ext cx="294322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352D2F83-9B3B-4082-8AB1-06E70B890402}"/>
              </a:ext>
            </a:extLst>
          </p:cNvPr>
          <p:cNvCxnSpPr>
            <a:cxnSpLocks/>
          </p:cNvCxnSpPr>
          <p:nvPr/>
        </p:nvCxnSpPr>
        <p:spPr>
          <a:xfrm>
            <a:off x="2009775" y="2895600"/>
            <a:ext cx="0" cy="246697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FF40D17A-3879-4253-A6C0-189122C23DC0}"/>
              </a:ext>
            </a:extLst>
          </p:cNvPr>
          <p:cNvSpPr/>
          <p:nvPr/>
        </p:nvSpPr>
        <p:spPr>
          <a:xfrm>
            <a:off x="652464" y="2998788"/>
            <a:ext cx="1276348" cy="2209773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/>
              <a:t>자산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A2DBB194-76B5-481E-A395-03013F01E565}"/>
              </a:ext>
            </a:extLst>
          </p:cNvPr>
          <p:cNvSpPr/>
          <p:nvPr/>
        </p:nvSpPr>
        <p:spPr>
          <a:xfrm>
            <a:off x="2124076" y="2998789"/>
            <a:ext cx="1276348" cy="1516062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/>
              <a:t>부채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A014F03A-C887-4778-AB01-3EDE695F1375}"/>
              </a:ext>
            </a:extLst>
          </p:cNvPr>
          <p:cNvSpPr/>
          <p:nvPr/>
        </p:nvSpPr>
        <p:spPr>
          <a:xfrm>
            <a:off x="2124076" y="4604544"/>
            <a:ext cx="1276348" cy="60401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/>
              <a:t>자본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0D34316A-F991-4AE8-A8ED-195649C1AD1F}"/>
              </a:ext>
            </a:extLst>
          </p:cNvPr>
          <p:cNvCxnSpPr/>
          <p:nvPr/>
        </p:nvCxnSpPr>
        <p:spPr>
          <a:xfrm>
            <a:off x="4229100" y="2895600"/>
            <a:ext cx="294322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DA2799BE-C62E-4DD6-AD62-715DB93CF2BA}"/>
              </a:ext>
            </a:extLst>
          </p:cNvPr>
          <p:cNvCxnSpPr>
            <a:cxnSpLocks/>
          </p:cNvCxnSpPr>
          <p:nvPr/>
        </p:nvCxnSpPr>
        <p:spPr>
          <a:xfrm>
            <a:off x="5667375" y="2895600"/>
            <a:ext cx="0" cy="246697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A8A29098-5E3D-4549-A71F-C2F0BCB3867E}"/>
              </a:ext>
            </a:extLst>
          </p:cNvPr>
          <p:cNvSpPr/>
          <p:nvPr/>
        </p:nvSpPr>
        <p:spPr>
          <a:xfrm>
            <a:off x="4310064" y="2998788"/>
            <a:ext cx="1276348" cy="2209773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/>
              <a:t>아파트</a:t>
            </a:r>
            <a:endParaRPr lang="en-US" altLang="ko-KR" sz="2000" dirty="0"/>
          </a:p>
          <a:p>
            <a:pPr algn="ctr"/>
            <a:r>
              <a:rPr lang="en-US" altLang="ko-KR" sz="2000" dirty="0"/>
              <a:t>10</a:t>
            </a:r>
            <a:r>
              <a:rPr lang="ko-KR" altLang="en-US" sz="2000" dirty="0"/>
              <a:t>억</a:t>
            </a: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7D3D022F-0C02-4AD6-ACC4-0B749BCA826E}"/>
              </a:ext>
            </a:extLst>
          </p:cNvPr>
          <p:cNvSpPr/>
          <p:nvPr/>
        </p:nvSpPr>
        <p:spPr>
          <a:xfrm>
            <a:off x="5781676" y="2998789"/>
            <a:ext cx="1276348" cy="1516062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/>
              <a:t>은행 </a:t>
            </a:r>
            <a:endParaRPr lang="en-US" altLang="ko-KR" sz="2000" dirty="0"/>
          </a:p>
          <a:p>
            <a:pPr algn="ctr"/>
            <a:r>
              <a:rPr lang="ko-KR" altLang="en-US" sz="2000" dirty="0"/>
              <a:t>대출</a:t>
            </a:r>
            <a:endParaRPr lang="en-US" altLang="ko-KR" sz="2000" dirty="0"/>
          </a:p>
          <a:p>
            <a:pPr algn="ctr"/>
            <a:r>
              <a:rPr lang="en-US" altLang="ko-KR" sz="2000" dirty="0"/>
              <a:t>7</a:t>
            </a:r>
            <a:r>
              <a:rPr lang="ko-KR" altLang="en-US" sz="2000" dirty="0"/>
              <a:t>억</a:t>
            </a: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C191731D-4182-468A-8FB2-5519DDCCA83F}"/>
              </a:ext>
            </a:extLst>
          </p:cNvPr>
          <p:cNvSpPr/>
          <p:nvPr/>
        </p:nvSpPr>
        <p:spPr>
          <a:xfrm>
            <a:off x="5781676" y="4604544"/>
            <a:ext cx="1276348" cy="60401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900" dirty="0"/>
              <a:t>피같은 내 돈 </a:t>
            </a:r>
            <a:r>
              <a:rPr lang="en-US" altLang="ko-KR" sz="1900" dirty="0"/>
              <a:t>3</a:t>
            </a:r>
            <a:r>
              <a:rPr lang="ko-KR" altLang="en-US" sz="1900" dirty="0"/>
              <a:t>억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800CB75-DE20-4D5C-9602-20B8D2DCDBF1}"/>
              </a:ext>
            </a:extLst>
          </p:cNvPr>
          <p:cNvSpPr txBox="1"/>
          <p:nvPr/>
        </p:nvSpPr>
        <p:spPr>
          <a:xfrm>
            <a:off x="8162925" y="1867933"/>
            <a:ext cx="3086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치킨집 </a:t>
            </a:r>
            <a:r>
              <a:rPr lang="en-US" altLang="ko-KR" dirty="0"/>
              <a:t>= (</a:t>
            </a:r>
            <a:r>
              <a:rPr lang="ko-KR" altLang="en-US" dirty="0"/>
              <a:t>빌린 돈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en-US" altLang="ko-KR" dirty="0"/>
              <a:t>+ (</a:t>
            </a:r>
            <a:r>
              <a:rPr lang="ko-KR" altLang="en-US" dirty="0"/>
              <a:t>내 돈</a:t>
            </a:r>
            <a:r>
              <a:rPr lang="en-US" altLang="ko-KR" dirty="0"/>
              <a:t>)</a:t>
            </a:r>
            <a:endParaRPr lang="ko-KR" altLang="en-US" dirty="0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714D739D-60AC-4E1C-AD86-38C1EFBDE9C7}"/>
              </a:ext>
            </a:extLst>
          </p:cNvPr>
          <p:cNvCxnSpPr/>
          <p:nvPr/>
        </p:nvCxnSpPr>
        <p:spPr>
          <a:xfrm>
            <a:off x="8305800" y="2895600"/>
            <a:ext cx="294322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01C0E482-EDEF-4B94-BFCA-729390F2C7DA}"/>
              </a:ext>
            </a:extLst>
          </p:cNvPr>
          <p:cNvSpPr/>
          <p:nvPr/>
        </p:nvSpPr>
        <p:spPr>
          <a:xfrm>
            <a:off x="8386764" y="2998788"/>
            <a:ext cx="1276348" cy="2209773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집기</a:t>
            </a:r>
            <a:r>
              <a:rPr lang="en-US" altLang="ko-KR" sz="1100" dirty="0"/>
              <a:t>, </a:t>
            </a:r>
            <a:r>
              <a:rPr lang="ko-KR" altLang="en-US" sz="1100" dirty="0"/>
              <a:t>도구</a:t>
            </a:r>
            <a:endParaRPr lang="en-US" altLang="ko-KR" sz="1100" dirty="0"/>
          </a:p>
          <a:p>
            <a:pPr algn="ctr"/>
            <a:r>
              <a:rPr lang="ko-KR" altLang="en-US" sz="1100" dirty="0"/>
              <a:t>인테리어</a:t>
            </a:r>
            <a:endParaRPr lang="en-US" altLang="ko-KR" sz="1100" dirty="0"/>
          </a:p>
          <a:p>
            <a:pPr algn="ctr"/>
            <a:r>
              <a:rPr lang="ko-KR" altLang="en-US" sz="1100" dirty="0"/>
              <a:t>임차보증금</a:t>
            </a:r>
            <a:endParaRPr lang="en-US" altLang="ko-KR" sz="1100" dirty="0"/>
          </a:p>
          <a:p>
            <a:pPr algn="ctr"/>
            <a:r>
              <a:rPr lang="ko-KR" altLang="en-US" sz="1100" dirty="0" err="1"/>
              <a:t>튀김기</a:t>
            </a:r>
            <a:r>
              <a:rPr lang="ko-KR" altLang="en-US" sz="1100" dirty="0"/>
              <a:t> 등 설비</a:t>
            </a:r>
            <a:endParaRPr lang="en-US" altLang="ko-KR" sz="1100" dirty="0"/>
          </a:p>
          <a:p>
            <a:pPr algn="ctr"/>
            <a:r>
              <a:rPr lang="ko-KR" altLang="en-US" sz="1100" dirty="0"/>
              <a:t>생 닭</a:t>
            </a:r>
            <a:endParaRPr lang="en-US" altLang="ko-KR" sz="1100" dirty="0"/>
          </a:p>
          <a:p>
            <a:pPr algn="ctr"/>
            <a:r>
              <a:rPr lang="ko-KR" altLang="en-US" sz="1100" dirty="0"/>
              <a:t>기름</a:t>
            </a:r>
            <a:endParaRPr lang="en-US" altLang="ko-KR" sz="1100" dirty="0"/>
          </a:p>
          <a:p>
            <a:pPr algn="ctr"/>
            <a:r>
              <a:rPr lang="ko-KR" altLang="en-US" sz="1100" dirty="0" err="1"/>
              <a:t>치킨무</a:t>
            </a:r>
            <a:endParaRPr lang="en-US" altLang="ko-KR" sz="1100" dirty="0"/>
          </a:p>
          <a:p>
            <a:pPr algn="ctr"/>
            <a:r>
              <a:rPr lang="ko-KR" altLang="en-US" sz="1100" dirty="0" err="1"/>
              <a:t>등등등</a:t>
            </a:r>
            <a:endParaRPr lang="en-US" altLang="ko-KR" sz="1100" dirty="0"/>
          </a:p>
          <a:p>
            <a:pPr algn="ctr"/>
            <a:endParaRPr lang="en-US" altLang="ko-KR" sz="1100" dirty="0"/>
          </a:p>
          <a:p>
            <a:pPr algn="ctr"/>
            <a:r>
              <a:rPr lang="ko-KR" altLang="en-US" sz="1100" dirty="0"/>
              <a:t>다해서 </a:t>
            </a:r>
            <a:r>
              <a:rPr lang="en-US" altLang="ko-KR" sz="1600" dirty="0"/>
              <a:t>10</a:t>
            </a:r>
            <a:r>
              <a:rPr lang="ko-KR" altLang="en-US" sz="1600" dirty="0"/>
              <a:t>억</a:t>
            </a:r>
            <a:endParaRPr lang="ko-KR" altLang="en-US" sz="1100" dirty="0"/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093FEA94-2D87-4F3F-9B73-79064B4B4294}"/>
              </a:ext>
            </a:extLst>
          </p:cNvPr>
          <p:cNvSpPr/>
          <p:nvPr/>
        </p:nvSpPr>
        <p:spPr>
          <a:xfrm>
            <a:off x="9858376" y="2998789"/>
            <a:ext cx="1276348" cy="1516062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/>
              <a:t>은행 </a:t>
            </a:r>
            <a:endParaRPr lang="en-US" altLang="ko-KR" sz="2000" dirty="0"/>
          </a:p>
          <a:p>
            <a:pPr algn="ctr"/>
            <a:r>
              <a:rPr lang="ko-KR" altLang="en-US" sz="2000" dirty="0"/>
              <a:t>대출</a:t>
            </a:r>
            <a:endParaRPr lang="en-US" altLang="ko-KR" sz="2000" dirty="0"/>
          </a:p>
          <a:p>
            <a:pPr algn="ctr"/>
            <a:r>
              <a:rPr lang="en-US" altLang="ko-KR" sz="2000" dirty="0"/>
              <a:t>7</a:t>
            </a:r>
            <a:r>
              <a:rPr lang="ko-KR" altLang="en-US" sz="2000" dirty="0"/>
              <a:t>억</a:t>
            </a: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D0D4D29B-32BA-4FA0-BBFD-DC4D7CD48EA8}"/>
              </a:ext>
            </a:extLst>
          </p:cNvPr>
          <p:cNvSpPr/>
          <p:nvPr/>
        </p:nvSpPr>
        <p:spPr>
          <a:xfrm>
            <a:off x="9858376" y="4604544"/>
            <a:ext cx="1276348" cy="60401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900" dirty="0"/>
              <a:t>피같은 내 돈 </a:t>
            </a:r>
            <a:r>
              <a:rPr lang="en-US" altLang="ko-KR" sz="1900" dirty="0"/>
              <a:t>3</a:t>
            </a:r>
            <a:r>
              <a:rPr lang="ko-KR" altLang="en-US" sz="1900" dirty="0"/>
              <a:t>억</a:t>
            </a: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C963F3F7-20D6-49DC-9DF5-825E78598A05}"/>
              </a:ext>
            </a:extLst>
          </p:cNvPr>
          <p:cNvCxnSpPr>
            <a:cxnSpLocks/>
          </p:cNvCxnSpPr>
          <p:nvPr/>
        </p:nvCxnSpPr>
        <p:spPr>
          <a:xfrm>
            <a:off x="9772650" y="2895600"/>
            <a:ext cx="0" cy="246697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59179183-1C05-4C75-99F7-13F2691C9113}"/>
              </a:ext>
            </a:extLst>
          </p:cNvPr>
          <p:cNvCxnSpPr/>
          <p:nvPr/>
        </p:nvCxnSpPr>
        <p:spPr>
          <a:xfrm>
            <a:off x="3829050" y="2000250"/>
            <a:ext cx="0" cy="344805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58D86847-B4D6-4899-821E-B9248AB9EDF7}"/>
              </a:ext>
            </a:extLst>
          </p:cNvPr>
          <p:cNvCxnSpPr/>
          <p:nvPr/>
        </p:nvCxnSpPr>
        <p:spPr>
          <a:xfrm>
            <a:off x="7800975" y="2000250"/>
            <a:ext cx="0" cy="344805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37565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533AB17-9CA2-421E-81C4-480FA2B269CD}"/>
              </a:ext>
            </a:extLst>
          </p:cNvPr>
          <p:cNvSpPr txBox="1"/>
          <p:nvPr/>
        </p:nvSpPr>
        <p:spPr>
          <a:xfrm>
            <a:off x="219075" y="1522174"/>
            <a:ext cx="3086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치킨집 </a:t>
            </a:r>
            <a:r>
              <a:rPr lang="en-US" altLang="ko-KR" dirty="0"/>
              <a:t>= (</a:t>
            </a:r>
            <a:r>
              <a:rPr lang="ko-KR" altLang="en-US" dirty="0"/>
              <a:t>빌린 돈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en-US" altLang="ko-KR" dirty="0"/>
              <a:t>+ (</a:t>
            </a:r>
            <a:r>
              <a:rPr lang="ko-KR" altLang="en-US" dirty="0"/>
              <a:t>내 돈</a:t>
            </a:r>
            <a:r>
              <a:rPr lang="en-US" altLang="ko-KR" dirty="0"/>
              <a:t>)</a:t>
            </a:r>
            <a:endParaRPr lang="ko-KR" altLang="en-US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6CF0CD3-309A-4E4A-8AA8-4E51FAADE18A}"/>
              </a:ext>
            </a:extLst>
          </p:cNvPr>
          <p:cNvCxnSpPr/>
          <p:nvPr/>
        </p:nvCxnSpPr>
        <p:spPr>
          <a:xfrm>
            <a:off x="295275" y="2457450"/>
            <a:ext cx="294322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040CD5F-D8B8-4043-9399-EB644B924B7B}"/>
              </a:ext>
            </a:extLst>
          </p:cNvPr>
          <p:cNvSpPr/>
          <p:nvPr/>
        </p:nvSpPr>
        <p:spPr>
          <a:xfrm>
            <a:off x="376239" y="2560638"/>
            <a:ext cx="1276348" cy="2209773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집기</a:t>
            </a:r>
            <a:r>
              <a:rPr lang="en-US" altLang="ko-KR" sz="1100" dirty="0"/>
              <a:t>, </a:t>
            </a:r>
            <a:r>
              <a:rPr lang="ko-KR" altLang="en-US" sz="1100" dirty="0"/>
              <a:t>도구</a:t>
            </a:r>
            <a:endParaRPr lang="en-US" altLang="ko-KR" sz="1100" dirty="0"/>
          </a:p>
          <a:p>
            <a:pPr algn="ctr"/>
            <a:r>
              <a:rPr lang="ko-KR" altLang="en-US" sz="1100" dirty="0"/>
              <a:t>인테리어</a:t>
            </a:r>
            <a:endParaRPr lang="en-US" altLang="ko-KR" sz="1100" dirty="0"/>
          </a:p>
          <a:p>
            <a:pPr algn="ctr"/>
            <a:r>
              <a:rPr lang="ko-KR" altLang="en-US" sz="1100" dirty="0"/>
              <a:t>임차보증금</a:t>
            </a:r>
            <a:endParaRPr lang="en-US" altLang="ko-KR" sz="1100" dirty="0"/>
          </a:p>
          <a:p>
            <a:pPr algn="ctr"/>
            <a:r>
              <a:rPr lang="ko-KR" altLang="en-US" sz="1100" dirty="0" err="1"/>
              <a:t>튀김기</a:t>
            </a:r>
            <a:r>
              <a:rPr lang="ko-KR" altLang="en-US" sz="1100" dirty="0"/>
              <a:t> 등 설비</a:t>
            </a:r>
            <a:endParaRPr lang="en-US" altLang="ko-KR" sz="1100" dirty="0"/>
          </a:p>
          <a:p>
            <a:pPr algn="ctr"/>
            <a:r>
              <a:rPr lang="ko-KR" altLang="en-US" sz="1100" dirty="0"/>
              <a:t>생 닭</a:t>
            </a:r>
            <a:endParaRPr lang="en-US" altLang="ko-KR" sz="1100" dirty="0"/>
          </a:p>
          <a:p>
            <a:pPr algn="ctr"/>
            <a:r>
              <a:rPr lang="ko-KR" altLang="en-US" sz="1100" dirty="0"/>
              <a:t>기름</a:t>
            </a:r>
            <a:endParaRPr lang="en-US" altLang="ko-KR" sz="1100" dirty="0"/>
          </a:p>
          <a:p>
            <a:pPr algn="ctr"/>
            <a:r>
              <a:rPr lang="ko-KR" altLang="en-US" sz="1100" dirty="0" err="1"/>
              <a:t>치킨무</a:t>
            </a:r>
            <a:endParaRPr lang="en-US" altLang="ko-KR" sz="1100" dirty="0"/>
          </a:p>
          <a:p>
            <a:pPr algn="ctr"/>
            <a:r>
              <a:rPr lang="ko-KR" altLang="en-US" sz="1100" dirty="0" err="1"/>
              <a:t>등등등</a:t>
            </a:r>
            <a:endParaRPr lang="en-US" altLang="ko-KR" sz="1100" dirty="0"/>
          </a:p>
          <a:p>
            <a:pPr algn="ctr"/>
            <a:endParaRPr lang="en-US" altLang="ko-KR" sz="1100" dirty="0"/>
          </a:p>
          <a:p>
            <a:pPr algn="ctr"/>
            <a:r>
              <a:rPr lang="ko-KR" altLang="en-US" sz="1100" dirty="0"/>
              <a:t>다해서 </a:t>
            </a:r>
            <a:r>
              <a:rPr lang="en-US" altLang="ko-KR" sz="1600" dirty="0"/>
              <a:t>10</a:t>
            </a:r>
            <a:r>
              <a:rPr lang="ko-KR" altLang="en-US" sz="1600" dirty="0"/>
              <a:t>억</a:t>
            </a:r>
            <a:endParaRPr lang="ko-KR" altLang="en-US" sz="1100" dirty="0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7C8513A8-A7E9-49F6-96CA-A62256FD5AEF}"/>
              </a:ext>
            </a:extLst>
          </p:cNvPr>
          <p:cNvSpPr/>
          <p:nvPr/>
        </p:nvSpPr>
        <p:spPr>
          <a:xfrm>
            <a:off x="1847851" y="2560639"/>
            <a:ext cx="1276348" cy="1516062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/>
              <a:t>은행 </a:t>
            </a:r>
            <a:endParaRPr lang="en-US" altLang="ko-KR" sz="2000" dirty="0"/>
          </a:p>
          <a:p>
            <a:pPr algn="ctr"/>
            <a:r>
              <a:rPr lang="ko-KR" altLang="en-US" sz="2000" dirty="0"/>
              <a:t>대출</a:t>
            </a:r>
            <a:endParaRPr lang="en-US" altLang="ko-KR" sz="2000" dirty="0"/>
          </a:p>
          <a:p>
            <a:pPr algn="ctr"/>
            <a:r>
              <a:rPr lang="en-US" altLang="ko-KR" sz="2000" dirty="0"/>
              <a:t>7</a:t>
            </a:r>
            <a:r>
              <a:rPr lang="ko-KR" altLang="en-US" sz="2000" dirty="0"/>
              <a:t>억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E55524FA-9705-4159-BB89-0A1BAD17B1EF}"/>
              </a:ext>
            </a:extLst>
          </p:cNvPr>
          <p:cNvSpPr/>
          <p:nvPr/>
        </p:nvSpPr>
        <p:spPr>
          <a:xfrm>
            <a:off x="1847851" y="4166394"/>
            <a:ext cx="1276348" cy="60401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900" dirty="0"/>
              <a:t>피같은 내 돈 </a:t>
            </a:r>
            <a:r>
              <a:rPr lang="en-US" altLang="ko-KR" sz="1900" dirty="0"/>
              <a:t>3</a:t>
            </a:r>
            <a:r>
              <a:rPr lang="ko-KR" altLang="en-US" sz="1900" dirty="0"/>
              <a:t>억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6E6D542-C867-4C1B-88A6-E95B64D8D2C2}"/>
              </a:ext>
            </a:extLst>
          </p:cNvPr>
          <p:cNvCxnSpPr>
            <a:cxnSpLocks/>
          </p:cNvCxnSpPr>
          <p:nvPr/>
        </p:nvCxnSpPr>
        <p:spPr>
          <a:xfrm>
            <a:off x="1762125" y="2457450"/>
            <a:ext cx="0" cy="246697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>
            <a:extLst>
              <a:ext uri="{FF2B5EF4-FFF2-40B4-BE49-F238E27FC236}">
                <a16:creationId xmlns:a16="http://schemas.microsoft.com/office/drawing/2014/main" id="{B2983EA0-AD4A-4B27-83BF-97456D6A5A06}"/>
              </a:ext>
            </a:extLst>
          </p:cNvPr>
          <p:cNvSpPr/>
          <p:nvPr/>
        </p:nvSpPr>
        <p:spPr>
          <a:xfrm>
            <a:off x="4367212" y="2484438"/>
            <a:ext cx="619125" cy="695317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0A044B0-C402-46AD-95A4-0426155F3967}"/>
              </a:ext>
            </a:extLst>
          </p:cNvPr>
          <p:cNvCxnSpPr>
            <a:stCxn id="10" idx="4"/>
          </p:cNvCxnSpPr>
          <p:nvPr/>
        </p:nvCxnSpPr>
        <p:spPr>
          <a:xfrm>
            <a:off x="4676775" y="3179755"/>
            <a:ext cx="0" cy="67628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C06F998D-BCB8-479A-B033-5C8C85A23E43}"/>
              </a:ext>
            </a:extLst>
          </p:cNvPr>
          <p:cNvCxnSpPr/>
          <p:nvPr/>
        </p:nvCxnSpPr>
        <p:spPr>
          <a:xfrm flipH="1">
            <a:off x="4276725" y="3856038"/>
            <a:ext cx="400049" cy="62309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30BD947-1547-4B2C-95A0-23F8116813AB}"/>
              </a:ext>
            </a:extLst>
          </p:cNvPr>
          <p:cNvCxnSpPr/>
          <p:nvPr/>
        </p:nvCxnSpPr>
        <p:spPr>
          <a:xfrm>
            <a:off x="4676774" y="3856022"/>
            <a:ext cx="309563" cy="67628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0C3D52F-E366-49D8-AB0D-D8E19B2BF96A}"/>
              </a:ext>
            </a:extLst>
          </p:cNvPr>
          <p:cNvCxnSpPr/>
          <p:nvPr/>
        </p:nvCxnSpPr>
        <p:spPr>
          <a:xfrm flipH="1" flipV="1">
            <a:off x="4095750" y="3189280"/>
            <a:ext cx="581024" cy="20955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0D7080D3-9226-4125-9975-2ED3DF78AFCE}"/>
              </a:ext>
            </a:extLst>
          </p:cNvPr>
          <p:cNvCxnSpPr/>
          <p:nvPr/>
        </p:nvCxnSpPr>
        <p:spPr>
          <a:xfrm flipV="1">
            <a:off x="4676774" y="3179755"/>
            <a:ext cx="552451" cy="21908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FABAF907-C0DF-4903-983E-2AC792B0DC20}"/>
              </a:ext>
            </a:extLst>
          </p:cNvPr>
          <p:cNvSpPr txBox="1"/>
          <p:nvPr/>
        </p:nvSpPr>
        <p:spPr>
          <a:xfrm>
            <a:off x="505210" y="5014118"/>
            <a:ext cx="236475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“</a:t>
            </a:r>
            <a:r>
              <a:rPr lang="ko-KR" altLang="en-US" dirty="0"/>
              <a:t>장사가 너무 잘 돼서</a:t>
            </a:r>
            <a:endParaRPr lang="en-US" altLang="ko-KR" dirty="0"/>
          </a:p>
          <a:p>
            <a:r>
              <a:rPr lang="en-US" altLang="ko-KR" dirty="0"/>
              <a:t>2</a:t>
            </a:r>
            <a:r>
              <a:rPr lang="ko-KR" altLang="en-US" dirty="0" err="1"/>
              <a:t>호점</a:t>
            </a:r>
            <a:r>
              <a:rPr lang="ko-KR" altLang="en-US" dirty="0"/>
              <a:t> 열고 싶음</a:t>
            </a:r>
            <a:r>
              <a:rPr lang="en-US" altLang="ko-KR" dirty="0"/>
              <a:t>”</a:t>
            </a:r>
          </a:p>
          <a:p>
            <a:endParaRPr lang="en-US" altLang="ko-KR" dirty="0"/>
          </a:p>
          <a:p>
            <a:r>
              <a:rPr lang="en-US" altLang="ko-KR" dirty="0"/>
              <a:t>“5</a:t>
            </a:r>
            <a:r>
              <a:rPr lang="ko-KR" altLang="en-US" dirty="0"/>
              <a:t>억만 더 있으면</a:t>
            </a:r>
            <a:endParaRPr lang="en-US" altLang="ko-KR" dirty="0"/>
          </a:p>
          <a:p>
            <a:r>
              <a:rPr lang="ko-KR" altLang="en-US" dirty="0"/>
              <a:t> 확장 가능함</a:t>
            </a:r>
            <a:r>
              <a:rPr lang="en-US" altLang="ko-KR" dirty="0"/>
              <a:t>”</a:t>
            </a:r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F642F1B-BC4B-4B3C-8A2F-1FF6FBAC8908}"/>
              </a:ext>
            </a:extLst>
          </p:cNvPr>
          <p:cNvSpPr/>
          <p:nvPr/>
        </p:nvSpPr>
        <p:spPr>
          <a:xfrm>
            <a:off x="3848098" y="4989489"/>
            <a:ext cx="165735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“</a:t>
            </a:r>
            <a:r>
              <a:rPr lang="ko-KR" altLang="en-US" dirty="0"/>
              <a:t>동업자 등장</a:t>
            </a:r>
            <a:r>
              <a:rPr lang="en-US" altLang="ko-KR" dirty="0"/>
              <a:t>”</a:t>
            </a:r>
          </a:p>
          <a:p>
            <a:endParaRPr lang="en-US" altLang="ko-KR" dirty="0"/>
          </a:p>
          <a:p>
            <a:r>
              <a:rPr lang="en-US" altLang="ko-KR" dirty="0"/>
              <a:t>5</a:t>
            </a:r>
            <a:r>
              <a:rPr lang="ko-KR" altLang="en-US" dirty="0"/>
              <a:t>억 투자 유치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CEF84552-1E95-4E6F-8689-29E48C6B75BA}"/>
              </a:ext>
            </a:extLst>
          </p:cNvPr>
          <p:cNvCxnSpPr/>
          <p:nvPr/>
        </p:nvCxnSpPr>
        <p:spPr>
          <a:xfrm>
            <a:off x="5591173" y="2457449"/>
            <a:ext cx="294322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DF4F303E-0BCE-4ED9-A7F9-6DCCA411E359}"/>
              </a:ext>
            </a:extLst>
          </p:cNvPr>
          <p:cNvSpPr/>
          <p:nvPr/>
        </p:nvSpPr>
        <p:spPr>
          <a:xfrm>
            <a:off x="5672137" y="2560637"/>
            <a:ext cx="1276348" cy="2209773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1</a:t>
            </a:r>
            <a:r>
              <a:rPr lang="ko-KR" altLang="en-US" sz="1100" dirty="0" err="1"/>
              <a:t>호점</a:t>
            </a:r>
            <a:endParaRPr lang="en-US" altLang="ko-KR" sz="1100" dirty="0"/>
          </a:p>
          <a:p>
            <a:pPr algn="ctr"/>
            <a:r>
              <a:rPr lang="ko-KR" altLang="en-US" sz="1100" dirty="0"/>
              <a:t>집기</a:t>
            </a:r>
            <a:r>
              <a:rPr lang="en-US" altLang="ko-KR" sz="1100" dirty="0"/>
              <a:t>, </a:t>
            </a:r>
            <a:r>
              <a:rPr lang="ko-KR" altLang="en-US" sz="1100" dirty="0"/>
              <a:t>도구</a:t>
            </a:r>
            <a:endParaRPr lang="en-US" altLang="ko-KR" sz="1100" dirty="0"/>
          </a:p>
          <a:p>
            <a:pPr algn="ctr"/>
            <a:r>
              <a:rPr lang="ko-KR" altLang="en-US" sz="1100" dirty="0"/>
              <a:t>인테리어</a:t>
            </a:r>
            <a:endParaRPr lang="en-US" altLang="ko-KR" sz="1100" dirty="0"/>
          </a:p>
          <a:p>
            <a:pPr algn="ctr"/>
            <a:r>
              <a:rPr lang="ko-KR" altLang="en-US" sz="1100" dirty="0"/>
              <a:t>임차보증금</a:t>
            </a:r>
            <a:endParaRPr lang="en-US" altLang="ko-KR" sz="1100" dirty="0"/>
          </a:p>
          <a:p>
            <a:pPr algn="ctr"/>
            <a:r>
              <a:rPr lang="ko-KR" altLang="en-US" sz="1100" dirty="0" err="1"/>
              <a:t>튀김기</a:t>
            </a:r>
            <a:r>
              <a:rPr lang="ko-KR" altLang="en-US" sz="1100" dirty="0"/>
              <a:t> 등 설비</a:t>
            </a:r>
            <a:endParaRPr lang="en-US" altLang="ko-KR" sz="1100" dirty="0"/>
          </a:p>
          <a:p>
            <a:pPr algn="ctr"/>
            <a:r>
              <a:rPr lang="ko-KR" altLang="en-US" sz="1100" dirty="0"/>
              <a:t>생 닭</a:t>
            </a:r>
            <a:endParaRPr lang="en-US" altLang="ko-KR" sz="1100" dirty="0"/>
          </a:p>
          <a:p>
            <a:pPr algn="ctr"/>
            <a:r>
              <a:rPr lang="ko-KR" altLang="en-US" sz="1100" dirty="0"/>
              <a:t>기름</a:t>
            </a:r>
            <a:endParaRPr lang="en-US" altLang="ko-KR" sz="1100" dirty="0"/>
          </a:p>
          <a:p>
            <a:pPr algn="ctr"/>
            <a:r>
              <a:rPr lang="ko-KR" altLang="en-US" sz="1100" dirty="0" err="1"/>
              <a:t>치킨무</a:t>
            </a:r>
            <a:endParaRPr lang="en-US" altLang="ko-KR" sz="1100" dirty="0"/>
          </a:p>
          <a:p>
            <a:pPr algn="ctr"/>
            <a:r>
              <a:rPr lang="ko-KR" altLang="en-US" sz="1100" dirty="0" err="1"/>
              <a:t>등등등</a:t>
            </a:r>
            <a:endParaRPr lang="en-US" altLang="ko-KR" sz="1100" dirty="0"/>
          </a:p>
          <a:p>
            <a:pPr algn="ctr"/>
            <a:endParaRPr lang="en-US" altLang="ko-KR" sz="1100" dirty="0"/>
          </a:p>
          <a:p>
            <a:pPr algn="ctr"/>
            <a:r>
              <a:rPr lang="ko-KR" altLang="en-US" sz="1100" dirty="0"/>
              <a:t>다해서 </a:t>
            </a:r>
            <a:r>
              <a:rPr lang="en-US" altLang="ko-KR" sz="1600" dirty="0"/>
              <a:t>10</a:t>
            </a:r>
            <a:r>
              <a:rPr lang="ko-KR" altLang="en-US" sz="1600" dirty="0"/>
              <a:t>억</a:t>
            </a:r>
            <a:endParaRPr lang="ko-KR" altLang="en-US" sz="1100" dirty="0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1A077E44-B419-492E-B7FF-D4E8F83278FF}"/>
              </a:ext>
            </a:extLst>
          </p:cNvPr>
          <p:cNvSpPr/>
          <p:nvPr/>
        </p:nvSpPr>
        <p:spPr>
          <a:xfrm>
            <a:off x="7143749" y="2560638"/>
            <a:ext cx="1276348" cy="1516062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/>
              <a:t>은행 </a:t>
            </a:r>
            <a:endParaRPr lang="en-US" altLang="ko-KR" sz="2000" dirty="0"/>
          </a:p>
          <a:p>
            <a:pPr algn="ctr"/>
            <a:r>
              <a:rPr lang="ko-KR" altLang="en-US" sz="2000" dirty="0"/>
              <a:t>대출</a:t>
            </a:r>
            <a:endParaRPr lang="en-US" altLang="ko-KR" sz="2000" dirty="0"/>
          </a:p>
          <a:p>
            <a:pPr algn="ctr"/>
            <a:r>
              <a:rPr lang="en-US" altLang="ko-KR" sz="2000" dirty="0"/>
              <a:t>7</a:t>
            </a:r>
            <a:r>
              <a:rPr lang="ko-KR" altLang="en-US" sz="2000" dirty="0"/>
              <a:t>억</a:t>
            </a: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8FA43CD4-083D-4B7C-8EA8-8F1AF3BB2EB9}"/>
              </a:ext>
            </a:extLst>
          </p:cNvPr>
          <p:cNvSpPr/>
          <p:nvPr/>
        </p:nvSpPr>
        <p:spPr>
          <a:xfrm>
            <a:off x="7143749" y="4166393"/>
            <a:ext cx="1276348" cy="60401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900" dirty="0"/>
              <a:t>피같은 내 돈 </a:t>
            </a:r>
            <a:r>
              <a:rPr lang="en-US" altLang="ko-KR" sz="1900" dirty="0"/>
              <a:t>3</a:t>
            </a:r>
            <a:r>
              <a:rPr lang="ko-KR" altLang="en-US" sz="1900" dirty="0"/>
              <a:t>억</a:t>
            </a: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986C3EEB-A3EE-4D18-A2BF-1EC96633BF4D}"/>
              </a:ext>
            </a:extLst>
          </p:cNvPr>
          <p:cNvCxnSpPr>
            <a:cxnSpLocks/>
          </p:cNvCxnSpPr>
          <p:nvPr/>
        </p:nvCxnSpPr>
        <p:spPr>
          <a:xfrm>
            <a:off x="7058023" y="2457449"/>
            <a:ext cx="0" cy="385934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C7DBE214-0E81-4D67-8C66-F7619EF21EB1}"/>
              </a:ext>
            </a:extLst>
          </p:cNvPr>
          <p:cNvSpPr/>
          <p:nvPr/>
        </p:nvSpPr>
        <p:spPr>
          <a:xfrm>
            <a:off x="5672137" y="4839466"/>
            <a:ext cx="1276348" cy="1477329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2</a:t>
            </a:r>
            <a:r>
              <a:rPr lang="ko-KR" altLang="en-US" sz="1100" dirty="0" err="1"/>
              <a:t>호점</a:t>
            </a:r>
            <a:endParaRPr lang="en-US" altLang="ko-KR" sz="1100" dirty="0"/>
          </a:p>
          <a:p>
            <a:pPr algn="ctr"/>
            <a:r>
              <a:rPr lang="ko-KR" altLang="en-US" sz="1100" dirty="0"/>
              <a:t>집기</a:t>
            </a:r>
            <a:r>
              <a:rPr lang="en-US" altLang="ko-KR" sz="1100" dirty="0"/>
              <a:t>, </a:t>
            </a:r>
            <a:r>
              <a:rPr lang="ko-KR" altLang="en-US" sz="1100" dirty="0"/>
              <a:t>도구</a:t>
            </a:r>
            <a:endParaRPr lang="en-US" altLang="ko-KR" sz="1100" dirty="0"/>
          </a:p>
          <a:p>
            <a:pPr algn="ctr"/>
            <a:r>
              <a:rPr lang="ko-KR" altLang="en-US" sz="1100" dirty="0"/>
              <a:t>인테리어</a:t>
            </a:r>
            <a:endParaRPr lang="en-US" altLang="ko-KR" sz="1100" dirty="0"/>
          </a:p>
          <a:p>
            <a:pPr algn="ctr"/>
            <a:r>
              <a:rPr lang="ko-KR" altLang="en-US" sz="1100" dirty="0"/>
              <a:t>임차보증금</a:t>
            </a:r>
            <a:endParaRPr lang="en-US" altLang="ko-KR" sz="1100" dirty="0"/>
          </a:p>
          <a:p>
            <a:pPr algn="ctr"/>
            <a:r>
              <a:rPr lang="ko-KR" altLang="en-US" sz="1100" dirty="0" err="1"/>
              <a:t>튀김기</a:t>
            </a:r>
            <a:r>
              <a:rPr lang="ko-KR" altLang="en-US" sz="1100" dirty="0"/>
              <a:t> </a:t>
            </a:r>
            <a:r>
              <a:rPr lang="ko-KR" altLang="en-US" sz="1100" dirty="0" err="1"/>
              <a:t>등등등</a:t>
            </a:r>
            <a:endParaRPr lang="en-US" altLang="ko-KR" sz="1100" dirty="0"/>
          </a:p>
          <a:p>
            <a:pPr algn="ctr"/>
            <a:endParaRPr lang="en-US" altLang="ko-KR" sz="1100" dirty="0"/>
          </a:p>
          <a:p>
            <a:pPr algn="ctr"/>
            <a:r>
              <a:rPr lang="ko-KR" altLang="en-US" sz="1100" dirty="0"/>
              <a:t>다해서 </a:t>
            </a:r>
            <a:r>
              <a:rPr lang="en-US" altLang="ko-KR" sz="1600" dirty="0"/>
              <a:t>5</a:t>
            </a:r>
            <a:r>
              <a:rPr lang="ko-KR" altLang="en-US" sz="1600" dirty="0"/>
              <a:t>억</a:t>
            </a:r>
            <a:endParaRPr lang="ko-KR" altLang="en-US" sz="1100" dirty="0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9F6FC5B0-4E4E-4492-8308-31B702121EF3}"/>
              </a:ext>
            </a:extLst>
          </p:cNvPr>
          <p:cNvSpPr/>
          <p:nvPr/>
        </p:nvSpPr>
        <p:spPr>
          <a:xfrm>
            <a:off x="7143749" y="4845522"/>
            <a:ext cx="1276348" cy="147127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900" dirty="0"/>
              <a:t>피같은 남의 돈 </a:t>
            </a:r>
            <a:r>
              <a:rPr lang="en-US" altLang="ko-KR" sz="1900" dirty="0"/>
              <a:t>5</a:t>
            </a:r>
            <a:r>
              <a:rPr lang="ko-KR" altLang="en-US" sz="1900" dirty="0"/>
              <a:t>억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FF9413D-7DC6-44C6-828D-D9FB066DCA1A}"/>
              </a:ext>
            </a:extLst>
          </p:cNvPr>
          <p:cNvSpPr txBox="1"/>
          <p:nvPr/>
        </p:nvSpPr>
        <p:spPr>
          <a:xfrm>
            <a:off x="5514973" y="1522173"/>
            <a:ext cx="3086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치킨집 </a:t>
            </a:r>
            <a:r>
              <a:rPr lang="en-US" altLang="ko-KR" dirty="0"/>
              <a:t>= (</a:t>
            </a:r>
            <a:r>
              <a:rPr lang="ko-KR" altLang="en-US" dirty="0"/>
              <a:t>빌린 돈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en-US" altLang="ko-KR" dirty="0"/>
              <a:t>+ (</a:t>
            </a:r>
            <a:r>
              <a:rPr lang="ko-KR" altLang="en-US" dirty="0"/>
              <a:t>내 돈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             + (</a:t>
            </a:r>
            <a:r>
              <a:rPr lang="ko-KR" altLang="en-US" dirty="0"/>
              <a:t>남의 돈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3CADC546-951D-469F-991C-105E5DF63922}"/>
              </a:ext>
            </a:extLst>
          </p:cNvPr>
          <p:cNvSpPr/>
          <p:nvPr/>
        </p:nvSpPr>
        <p:spPr>
          <a:xfrm>
            <a:off x="9852421" y="1174515"/>
            <a:ext cx="619125" cy="695317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0F6CE72C-471B-4A39-93C5-BEA101291E63}"/>
              </a:ext>
            </a:extLst>
          </p:cNvPr>
          <p:cNvCxnSpPr>
            <a:stCxn id="32" idx="4"/>
          </p:cNvCxnSpPr>
          <p:nvPr/>
        </p:nvCxnSpPr>
        <p:spPr>
          <a:xfrm>
            <a:off x="10161984" y="1869832"/>
            <a:ext cx="0" cy="67628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8A7EF5AB-FAFC-4984-A9A8-EFD332F50B12}"/>
              </a:ext>
            </a:extLst>
          </p:cNvPr>
          <p:cNvCxnSpPr/>
          <p:nvPr/>
        </p:nvCxnSpPr>
        <p:spPr>
          <a:xfrm flipH="1">
            <a:off x="9761934" y="2546115"/>
            <a:ext cx="400049" cy="62309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AA9AACC2-0779-4DF3-B2AA-F0368000CC89}"/>
              </a:ext>
            </a:extLst>
          </p:cNvPr>
          <p:cNvCxnSpPr/>
          <p:nvPr/>
        </p:nvCxnSpPr>
        <p:spPr>
          <a:xfrm>
            <a:off x="10161983" y="2546099"/>
            <a:ext cx="309563" cy="67628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1F079507-ED12-4EA7-A559-531BD62F45D9}"/>
              </a:ext>
            </a:extLst>
          </p:cNvPr>
          <p:cNvCxnSpPr/>
          <p:nvPr/>
        </p:nvCxnSpPr>
        <p:spPr>
          <a:xfrm flipH="1" flipV="1">
            <a:off x="9580959" y="1879357"/>
            <a:ext cx="581024" cy="20955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2FBF7219-B12A-4D3E-B6DF-7F6C3524FE98}"/>
              </a:ext>
            </a:extLst>
          </p:cNvPr>
          <p:cNvCxnSpPr/>
          <p:nvPr/>
        </p:nvCxnSpPr>
        <p:spPr>
          <a:xfrm flipV="1">
            <a:off x="10161983" y="1869832"/>
            <a:ext cx="552451" cy="21908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0F5E3AE8-B514-4546-B694-76689454051A}"/>
              </a:ext>
            </a:extLst>
          </p:cNvPr>
          <p:cNvCxnSpPr>
            <a:cxnSpLocks/>
          </p:cNvCxnSpPr>
          <p:nvPr/>
        </p:nvCxnSpPr>
        <p:spPr>
          <a:xfrm>
            <a:off x="3571875" y="1541439"/>
            <a:ext cx="0" cy="5049861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4F954AA0-1D50-4740-A0C5-481700202916}"/>
              </a:ext>
            </a:extLst>
          </p:cNvPr>
          <p:cNvCxnSpPr>
            <a:cxnSpLocks/>
          </p:cNvCxnSpPr>
          <p:nvPr/>
        </p:nvCxnSpPr>
        <p:spPr>
          <a:xfrm>
            <a:off x="8858250" y="1541439"/>
            <a:ext cx="0" cy="5049861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072C4BE9-224C-4F72-913F-ABDA9BDB9BB1}"/>
              </a:ext>
            </a:extLst>
          </p:cNvPr>
          <p:cNvSpPr/>
          <p:nvPr/>
        </p:nvSpPr>
        <p:spPr>
          <a:xfrm>
            <a:off x="10514409" y="1337508"/>
            <a:ext cx="11287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“</a:t>
            </a:r>
            <a:r>
              <a:rPr lang="ko-KR" altLang="en-US" dirty="0"/>
              <a:t>팝니다</a:t>
            </a:r>
            <a:r>
              <a:rPr lang="en-US" altLang="ko-KR" dirty="0"/>
              <a:t>”</a:t>
            </a:r>
            <a:endParaRPr lang="ko-KR" altLang="en-US" dirty="0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F429E536-CD85-45D8-A7B5-AFCA06AF575E}"/>
              </a:ext>
            </a:extLst>
          </p:cNvPr>
          <p:cNvSpPr/>
          <p:nvPr/>
        </p:nvSpPr>
        <p:spPr>
          <a:xfrm>
            <a:off x="9424985" y="3520732"/>
            <a:ext cx="619125" cy="69531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980B925B-F3C0-4ED7-BF9D-EE515ABF788C}"/>
              </a:ext>
            </a:extLst>
          </p:cNvPr>
          <p:cNvCxnSpPr>
            <a:stCxn id="42" idx="4"/>
          </p:cNvCxnSpPr>
          <p:nvPr/>
        </p:nvCxnSpPr>
        <p:spPr>
          <a:xfrm>
            <a:off x="9734548" y="4216049"/>
            <a:ext cx="0" cy="676283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DBAC3901-913C-4097-A46F-371A0ADB3606}"/>
              </a:ext>
            </a:extLst>
          </p:cNvPr>
          <p:cNvCxnSpPr>
            <a:cxnSpLocks/>
          </p:cNvCxnSpPr>
          <p:nvPr/>
        </p:nvCxnSpPr>
        <p:spPr>
          <a:xfrm flipH="1">
            <a:off x="9334499" y="4892332"/>
            <a:ext cx="400049" cy="404011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47F4E463-CFAF-4021-A001-C221D8EDEDC7}"/>
              </a:ext>
            </a:extLst>
          </p:cNvPr>
          <p:cNvCxnSpPr>
            <a:cxnSpLocks/>
          </p:cNvCxnSpPr>
          <p:nvPr/>
        </p:nvCxnSpPr>
        <p:spPr>
          <a:xfrm>
            <a:off x="9734547" y="4892316"/>
            <a:ext cx="309562" cy="269984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4667AE0A-865F-4121-B76D-9521D816BE40}"/>
              </a:ext>
            </a:extLst>
          </p:cNvPr>
          <p:cNvCxnSpPr>
            <a:cxnSpLocks/>
          </p:cNvCxnSpPr>
          <p:nvPr/>
        </p:nvCxnSpPr>
        <p:spPr>
          <a:xfrm flipH="1" flipV="1">
            <a:off x="9153523" y="4225574"/>
            <a:ext cx="581024" cy="209558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62AB2513-2C09-4E2E-A655-B73C46C6331A}"/>
              </a:ext>
            </a:extLst>
          </p:cNvPr>
          <p:cNvCxnSpPr>
            <a:cxnSpLocks/>
          </p:cNvCxnSpPr>
          <p:nvPr/>
        </p:nvCxnSpPr>
        <p:spPr>
          <a:xfrm flipV="1">
            <a:off x="9734547" y="4216049"/>
            <a:ext cx="552451" cy="219083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2A5FD935-4A6A-4C3F-9072-191D1CC8D172}"/>
              </a:ext>
            </a:extLst>
          </p:cNvPr>
          <p:cNvSpPr/>
          <p:nvPr/>
        </p:nvSpPr>
        <p:spPr>
          <a:xfrm>
            <a:off x="10394156" y="3620048"/>
            <a:ext cx="11287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“</a:t>
            </a:r>
            <a:r>
              <a:rPr lang="ko-KR" altLang="en-US" dirty="0"/>
              <a:t>삽니다</a:t>
            </a:r>
            <a:r>
              <a:rPr lang="en-US" altLang="ko-KR" dirty="0"/>
              <a:t>”</a:t>
            </a:r>
            <a:endParaRPr lang="ko-KR" altLang="en-US" dirty="0"/>
          </a:p>
        </p:txBody>
      </p:sp>
      <p:sp>
        <p:nvSpPr>
          <p:cNvPr id="57" name="곱하기 기호 56">
            <a:extLst>
              <a:ext uri="{FF2B5EF4-FFF2-40B4-BE49-F238E27FC236}">
                <a16:creationId xmlns:a16="http://schemas.microsoft.com/office/drawing/2014/main" id="{EEA1C100-DDAF-4F4E-9DC9-71C71CE69CF6}"/>
              </a:ext>
            </a:extLst>
          </p:cNvPr>
          <p:cNvSpPr/>
          <p:nvPr/>
        </p:nvSpPr>
        <p:spPr>
          <a:xfrm>
            <a:off x="10176270" y="4554190"/>
            <a:ext cx="552449" cy="676283"/>
          </a:xfrm>
          <a:prstGeom prst="mathMultiply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5B189184-B4A1-4E8E-9D3C-060C0D5251BC}"/>
              </a:ext>
            </a:extLst>
          </p:cNvPr>
          <p:cNvSpPr/>
          <p:nvPr/>
        </p:nvSpPr>
        <p:spPr>
          <a:xfrm>
            <a:off x="9005885" y="3318654"/>
            <a:ext cx="2562225" cy="2120122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2DBFA074-B05B-43AB-8420-094DD3BFD1ED}"/>
              </a:ext>
            </a:extLst>
          </p:cNvPr>
          <p:cNvSpPr/>
          <p:nvPr/>
        </p:nvSpPr>
        <p:spPr>
          <a:xfrm>
            <a:off x="10679327" y="4596905"/>
            <a:ext cx="105884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dirty="0"/>
              <a:t>N</a:t>
            </a:r>
            <a:r>
              <a:rPr lang="ko-KR" altLang="en-US" sz="3600" dirty="0"/>
              <a:t>명</a:t>
            </a:r>
          </a:p>
        </p:txBody>
      </p:sp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7DDC738F-683F-4FBE-9516-5BB4DF986B8E}"/>
              </a:ext>
            </a:extLst>
          </p:cNvPr>
          <p:cNvSpPr/>
          <p:nvPr/>
        </p:nvSpPr>
        <p:spPr>
          <a:xfrm>
            <a:off x="9005885" y="5578130"/>
            <a:ext cx="1276348" cy="1025521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900" dirty="0"/>
              <a:t>피같은 남의 돈 </a:t>
            </a:r>
            <a:r>
              <a:rPr lang="en-US" altLang="ko-KR" sz="1900" dirty="0"/>
              <a:t>5</a:t>
            </a:r>
            <a:r>
              <a:rPr lang="ko-KR" altLang="en-US" sz="1900" dirty="0"/>
              <a:t>억</a:t>
            </a:r>
          </a:p>
        </p:txBody>
      </p:sp>
      <p:sp>
        <p:nvSpPr>
          <p:cNvPr id="63" name="나누기 기호 62">
            <a:extLst>
              <a:ext uri="{FF2B5EF4-FFF2-40B4-BE49-F238E27FC236}">
                <a16:creationId xmlns:a16="http://schemas.microsoft.com/office/drawing/2014/main" id="{2443F64C-9FD9-42C7-B903-4CD8B59058D9}"/>
              </a:ext>
            </a:extLst>
          </p:cNvPr>
          <p:cNvSpPr/>
          <p:nvPr/>
        </p:nvSpPr>
        <p:spPr>
          <a:xfrm>
            <a:off x="10277070" y="5740170"/>
            <a:ext cx="474677" cy="553190"/>
          </a:xfrm>
          <a:prstGeom prst="mathDivid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같음 기호 64">
            <a:extLst>
              <a:ext uri="{FF2B5EF4-FFF2-40B4-BE49-F238E27FC236}">
                <a16:creationId xmlns:a16="http://schemas.microsoft.com/office/drawing/2014/main" id="{CC48BB1E-B80A-483F-A643-39C75AA4F3A6}"/>
              </a:ext>
            </a:extLst>
          </p:cNvPr>
          <p:cNvSpPr/>
          <p:nvPr/>
        </p:nvSpPr>
        <p:spPr>
          <a:xfrm>
            <a:off x="10776346" y="6353961"/>
            <a:ext cx="474677" cy="474677"/>
          </a:xfrm>
          <a:prstGeom prst="mathEqual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5F4C4D76-837D-43D8-97D0-5914A8FFC43E}"/>
              </a:ext>
            </a:extLst>
          </p:cNvPr>
          <p:cNvSpPr/>
          <p:nvPr/>
        </p:nvSpPr>
        <p:spPr>
          <a:xfrm>
            <a:off x="11212516" y="6369467"/>
            <a:ext cx="86518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/>
              <a:t>BPS</a:t>
            </a:r>
            <a:endParaRPr lang="ko-KR" altLang="en-US" sz="2000" b="1" dirty="0"/>
          </a:p>
        </p:txBody>
      </p:sp>
      <p:sp>
        <p:nvSpPr>
          <p:cNvPr id="67" name="모서리가 둥근 직사각형 44">
            <a:extLst>
              <a:ext uri="{FF2B5EF4-FFF2-40B4-BE49-F238E27FC236}">
                <a16:creationId xmlns:a16="http://schemas.microsoft.com/office/drawing/2014/main" id="{54A34BE4-0E85-4B65-9379-B93BF6D3946C}"/>
              </a:ext>
            </a:extLst>
          </p:cNvPr>
          <p:cNvSpPr/>
          <p:nvPr/>
        </p:nvSpPr>
        <p:spPr>
          <a:xfrm>
            <a:off x="142875" y="86990"/>
            <a:ext cx="6477000" cy="659123"/>
          </a:xfrm>
          <a:prstGeom prst="roundRect">
            <a:avLst/>
          </a:prstGeom>
          <a:solidFill>
            <a:srgbClr val="F1F4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8" name="제목 1">
            <a:extLst>
              <a:ext uri="{FF2B5EF4-FFF2-40B4-BE49-F238E27FC236}">
                <a16:creationId xmlns:a16="http://schemas.microsoft.com/office/drawing/2014/main" id="{41C612A8-D0AC-458E-965C-8FFC3673A806}"/>
              </a:ext>
            </a:extLst>
          </p:cNvPr>
          <p:cNvSpPr txBox="1">
            <a:spLocks/>
          </p:cNvSpPr>
          <p:nvPr/>
        </p:nvSpPr>
        <p:spPr>
          <a:xfrm>
            <a:off x="142875" y="86991"/>
            <a:ext cx="6477000" cy="6591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2800"/>
              <a:t>변수 이해를 위한 기초 회계 지식</a:t>
            </a:r>
            <a:endParaRPr lang="ko-KR" altLang="en-US" sz="2800" dirty="0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B92C6245-7E73-4A1A-95FA-9B8AC81B1244}"/>
              </a:ext>
            </a:extLst>
          </p:cNvPr>
          <p:cNvSpPr/>
          <p:nvPr/>
        </p:nvSpPr>
        <p:spPr>
          <a:xfrm>
            <a:off x="10782503" y="5647029"/>
            <a:ext cx="105884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dirty="0"/>
              <a:t>N</a:t>
            </a:r>
            <a:r>
              <a:rPr lang="ko-KR" altLang="en-US" sz="3600" dirty="0"/>
              <a:t>명</a:t>
            </a:r>
          </a:p>
        </p:txBody>
      </p:sp>
    </p:spTree>
    <p:extLst>
      <p:ext uri="{BB962C8B-B14F-4D97-AF65-F5344CB8AC3E}">
        <p14:creationId xmlns:p14="http://schemas.microsoft.com/office/powerpoint/2010/main" val="4884690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순서도: 대체 처리 3">
            <a:extLst>
              <a:ext uri="{FF2B5EF4-FFF2-40B4-BE49-F238E27FC236}">
                <a16:creationId xmlns:a16="http://schemas.microsoft.com/office/drawing/2014/main" id="{CA1B1A09-A93E-4403-92BB-FB45C0EE2970}"/>
              </a:ext>
            </a:extLst>
          </p:cNvPr>
          <p:cNvSpPr/>
          <p:nvPr/>
        </p:nvSpPr>
        <p:spPr>
          <a:xfrm>
            <a:off x="895350" y="1724025"/>
            <a:ext cx="1990725" cy="762000"/>
          </a:xfrm>
          <a:prstGeom prst="flowChartAlternateProcess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치킨 판 돈</a:t>
            </a:r>
          </a:p>
        </p:txBody>
      </p:sp>
      <p:sp>
        <p:nvSpPr>
          <p:cNvPr id="5" name="순서도: 대체 처리 4">
            <a:extLst>
              <a:ext uri="{FF2B5EF4-FFF2-40B4-BE49-F238E27FC236}">
                <a16:creationId xmlns:a16="http://schemas.microsoft.com/office/drawing/2014/main" id="{41943674-AE88-4610-B05D-B2F0B5B5BECD}"/>
              </a:ext>
            </a:extLst>
          </p:cNvPr>
          <p:cNvSpPr/>
          <p:nvPr/>
        </p:nvSpPr>
        <p:spPr>
          <a:xfrm>
            <a:off x="895349" y="2533650"/>
            <a:ext cx="1990725" cy="381000"/>
          </a:xfrm>
          <a:prstGeom prst="flowChartAlternateProcess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생닭</a:t>
            </a:r>
            <a:r>
              <a:rPr lang="en-US" altLang="ko-KR" dirty="0"/>
              <a:t>, </a:t>
            </a:r>
            <a:r>
              <a:rPr lang="ko-KR" altLang="en-US" dirty="0"/>
              <a:t>기름 등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211136B-C707-48A0-AD61-A81848B90ED0}"/>
              </a:ext>
            </a:extLst>
          </p:cNvPr>
          <p:cNvCxnSpPr>
            <a:cxnSpLocks/>
          </p:cNvCxnSpPr>
          <p:nvPr/>
        </p:nvCxnSpPr>
        <p:spPr>
          <a:xfrm>
            <a:off x="895350" y="2971800"/>
            <a:ext cx="1990725" cy="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순서도: 대체 처리 9">
            <a:extLst>
              <a:ext uri="{FF2B5EF4-FFF2-40B4-BE49-F238E27FC236}">
                <a16:creationId xmlns:a16="http://schemas.microsoft.com/office/drawing/2014/main" id="{421C1921-D008-4710-B33D-2C7B4EDB46F4}"/>
              </a:ext>
            </a:extLst>
          </p:cNvPr>
          <p:cNvSpPr/>
          <p:nvPr/>
        </p:nvSpPr>
        <p:spPr>
          <a:xfrm>
            <a:off x="895349" y="3076575"/>
            <a:ext cx="1990725" cy="381000"/>
          </a:xfrm>
          <a:prstGeom prst="flowChartAlternateProcess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치킨 팔고 남은 돈</a:t>
            </a:r>
          </a:p>
        </p:txBody>
      </p:sp>
      <p:sp>
        <p:nvSpPr>
          <p:cNvPr id="11" name="순서도: 대체 처리 10">
            <a:extLst>
              <a:ext uri="{FF2B5EF4-FFF2-40B4-BE49-F238E27FC236}">
                <a16:creationId xmlns:a16="http://schemas.microsoft.com/office/drawing/2014/main" id="{96D3B31E-CA7D-4AB1-A37D-47D30D5BCB5D}"/>
              </a:ext>
            </a:extLst>
          </p:cNvPr>
          <p:cNvSpPr/>
          <p:nvPr/>
        </p:nvSpPr>
        <p:spPr>
          <a:xfrm>
            <a:off x="895349" y="3514726"/>
            <a:ext cx="1990725" cy="381000"/>
          </a:xfrm>
          <a:prstGeom prst="flowChartAlternateProcess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광고비</a:t>
            </a:r>
            <a:r>
              <a:rPr lang="en-US" altLang="ko-KR" sz="1200" dirty="0"/>
              <a:t>, </a:t>
            </a:r>
            <a:r>
              <a:rPr lang="ko-KR" altLang="en-US" sz="1200" dirty="0"/>
              <a:t>월세</a:t>
            </a:r>
            <a:r>
              <a:rPr lang="en-US" altLang="ko-KR" sz="1200" dirty="0"/>
              <a:t>, </a:t>
            </a:r>
            <a:r>
              <a:rPr lang="ko-KR" altLang="en-US" sz="1200" dirty="0"/>
              <a:t>알바 임금 등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1DB4F3A-572A-43B2-9CC6-E40C7089C2B3}"/>
              </a:ext>
            </a:extLst>
          </p:cNvPr>
          <p:cNvCxnSpPr>
            <a:cxnSpLocks/>
          </p:cNvCxnSpPr>
          <p:nvPr/>
        </p:nvCxnSpPr>
        <p:spPr>
          <a:xfrm>
            <a:off x="895350" y="4010025"/>
            <a:ext cx="1990725" cy="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순서도: 대체 처리 12">
            <a:extLst>
              <a:ext uri="{FF2B5EF4-FFF2-40B4-BE49-F238E27FC236}">
                <a16:creationId xmlns:a16="http://schemas.microsoft.com/office/drawing/2014/main" id="{E254BD7C-06F4-47E1-A07C-13FCDAEAD392}"/>
              </a:ext>
            </a:extLst>
          </p:cNvPr>
          <p:cNvSpPr/>
          <p:nvPr/>
        </p:nvSpPr>
        <p:spPr>
          <a:xfrm>
            <a:off x="895349" y="4124327"/>
            <a:ext cx="1990725" cy="381000"/>
          </a:xfrm>
          <a:prstGeom prst="flowChartAlternateProcess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치킨집 관리하고 </a:t>
            </a: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남은 돈</a:t>
            </a:r>
          </a:p>
        </p:txBody>
      </p:sp>
      <p:sp>
        <p:nvSpPr>
          <p:cNvPr id="14" name="순서도: 대체 처리 13">
            <a:extLst>
              <a:ext uri="{FF2B5EF4-FFF2-40B4-BE49-F238E27FC236}">
                <a16:creationId xmlns:a16="http://schemas.microsoft.com/office/drawing/2014/main" id="{9B198E40-F5DB-40F8-9750-981D3205EB4F}"/>
              </a:ext>
            </a:extLst>
          </p:cNvPr>
          <p:cNvSpPr/>
          <p:nvPr/>
        </p:nvSpPr>
        <p:spPr>
          <a:xfrm>
            <a:off x="895349" y="4562476"/>
            <a:ext cx="1990725" cy="381000"/>
          </a:xfrm>
          <a:prstGeom prst="flowChartAlternateProcess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치킨과 상관없이 벌린 돈</a:t>
            </a: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5" name="순서도: 대체 처리 14">
            <a:extLst>
              <a:ext uri="{FF2B5EF4-FFF2-40B4-BE49-F238E27FC236}">
                <a16:creationId xmlns:a16="http://schemas.microsoft.com/office/drawing/2014/main" id="{903F95D4-87F3-4C6D-A97C-A41D75C39930}"/>
              </a:ext>
            </a:extLst>
          </p:cNvPr>
          <p:cNvSpPr/>
          <p:nvPr/>
        </p:nvSpPr>
        <p:spPr>
          <a:xfrm>
            <a:off x="895349" y="5000625"/>
            <a:ext cx="1990725" cy="381000"/>
          </a:xfrm>
          <a:prstGeom prst="flowChartAlternateProcess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치킨과 상관없이 쓴 돈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3D6455D8-27E8-497C-BB7B-54CAE4E6E49B}"/>
              </a:ext>
            </a:extLst>
          </p:cNvPr>
          <p:cNvCxnSpPr>
            <a:cxnSpLocks/>
          </p:cNvCxnSpPr>
          <p:nvPr/>
        </p:nvCxnSpPr>
        <p:spPr>
          <a:xfrm>
            <a:off x="895350" y="5476875"/>
            <a:ext cx="1990725" cy="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순서도: 대체 처리 16">
            <a:extLst>
              <a:ext uri="{FF2B5EF4-FFF2-40B4-BE49-F238E27FC236}">
                <a16:creationId xmlns:a16="http://schemas.microsoft.com/office/drawing/2014/main" id="{EDD06852-CA6F-467E-8C34-5CE1D3F32342}"/>
              </a:ext>
            </a:extLst>
          </p:cNvPr>
          <p:cNvSpPr/>
          <p:nvPr/>
        </p:nvSpPr>
        <p:spPr>
          <a:xfrm>
            <a:off x="895349" y="5572126"/>
            <a:ext cx="1990725" cy="381000"/>
          </a:xfrm>
          <a:prstGeom prst="flowChartAlternateProcess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벌린 돈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F2A88F4F-13EC-467C-A4FB-5C599454CAF4}"/>
              </a:ext>
            </a:extLst>
          </p:cNvPr>
          <p:cNvCxnSpPr>
            <a:cxnSpLocks/>
          </p:cNvCxnSpPr>
          <p:nvPr/>
        </p:nvCxnSpPr>
        <p:spPr>
          <a:xfrm>
            <a:off x="3286125" y="1437470"/>
            <a:ext cx="0" cy="5049861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순서도: 대체 처리 18">
            <a:extLst>
              <a:ext uri="{FF2B5EF4-FFF2-40B4-BE49-F238E27FC236}">
                <a16:creationId xmlns:a16="http://schemas.microsoft.com/office/drawing/2014/main" id="{71ABCDF4-7DED-492D-86EB-2C1DAE0F83E8}"/>
              </a:ext>
            </a:extLst>
          </p:cNvPr>
          <p:cNvSpPr/>
          <p:nvPr/>
        </p:nvSpPr>
        <p:spPr>
          <a:xfrm>
            <a:off x="3686176" y="1724025"/>
            <a:ext cx="1990725" cy="762000"/>
          </a:xfrm>
          <a:prstGeom prst="flowChartAlternateProcess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매출</a:t>
            </a:r>
          </a:p>
        </p:txBody>
      </p:sp>
      <p:sp>
        <p:nvSpPr>
          <p:cNvPr id="20" name="순서도: 대체 처리 19">
            <a:extLst>
              <a:ext uri="{FF2B5EF4-FFF2-40B4-BE49-F238E27FC236}">
                <a16:creationId xmlns:a16="http://schemas.microsoft.com/office/drawing/2014/main" id="{6AFE1309-4CE2-48F3-AB08-129A13D7383B}"/>
              </a:ext>
            </a:extLst>
          </p:cNvPr>
          <p:cNvSpPr/>
          <p:nvPr/>
        </p:nvSpPr>
        <p:spPr>
          <a:xfrm>
            <a:off x="3686175" y="2533650"/>
            <a:ext cx="1990725" cy="381000"/>
          </a:xfrm>
          <a:prstGeom prst="flowChartAlternateProcess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매출원가</a:t>
            </a: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92F1A5DD-53E8-438E-AE04-EC2291C181E1}"/>
              </a:ext>
            </a:extLst>
          </p:cNvPr>
          <p:cNvCxnSpPr>
            <a:cxnSpLocks/>
          </p:cNvCxnSpPr>
          <p:nvPr/>
        </p:nvCxnSpPr>
        <p:spPr>
          <a:xfrm>
            <a:off x="3686176" y="2971800"/>
            <a:ext cx="1990725" cy="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순서도: 대체 처리 21">
            <a:extLst>
              <a:ext uri="{FF2B5EF4-FFF2-40B4-BE49-F238E27FC236}">
                <a16:creationId xmlns:a16="http://schemas.microsoft.com/office/drawing/2014/main" id="{79590D6F-A00C-49ED-8B2F-DF1C700BFB9F}"/>
              </a:ext>
            </a:extLst>
          </p:cNvPr>
          <p:cNvSpPr/>
          <p:nvPr/>
        </p:nvSpPr>
        <p:spPr>
          <a:xfrm>
            <a:off x="7647787" y="1708952"/>
            <a:ext cx="1990725" cy="381000"/>
          </a:xfrm>
          <a:prstGeom prst="flowChartAlternateProcess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매출이익</a:t>
            </a:r>
          </a:p>
        </p:txBody>
      </p:sp>
      <p:sp>
        <p:nvSpPr>
          <p:cNvPr id="23" name="순서도: 대체 처리 22">
            <a:extLst>
              <a:ext uri="{FF2B5EF4-FFF2-40B4-BE49-F238E27FC236}">
                <a16:creationId xmlns:a16="http://schemas.microsoft.com/office/drawing/2014/main" id="{5BFCAEC4-AF46-4119-9D13-3B7563E3AEB4}"/>
              </a:ext>
            </a:extLst>
          </p:cNvPr>
          <p:cNvSpPr/>
          <p:nvPr/>
        </p:nvSpPr>
        <p:spPr>
          <a:xfrm>
            <a:off x="3686175" y="3514726"/>
            <a:ext cx="1990725" cy="381000"/>
          </a:xfrm>
          <a:prstGeom prst="flowChartAlternateProcess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판관비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036D720C-740E-4D68-9DC1-835DF87CC210}"/>
              </a:ext>
            </a:extLst>
          </p:cNvPr>
          <p:cNvCxnSpPr>
            <a:cxnSpLocks/>
          </p:cNvCxnSpPr>
          <p:nvPr/>
        </p:nvCxnSpPr>
        <p:spPr>
          <a:xfrm>
            <a:off x="3686176" y="4010025"/>
            <a:ext cx="1990725" cy="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순서도: 대체 처리 24">
            <a:extLst>
              <a:ext uri="{FF2B5EF4-FFF2-40B4-BE49-F238E27FC236}">
                <a16:creationId xmlns:a16="http://schemas.microsoft.com/office/drawing/2014/main" id="{348EA4C1-6521-45CB-B304-C8C31362883B}"/>
              </a:ext>
            </a:extLst>
          </p:cNvPr>
          <p:cNvSpPr/>
          <p:nvPr/>
        </p:nvSpPr>
        <p:spPr>
          <a:xfrm>
            <a:off x="3686175" y="4124327"/>
            <a:ext cx="1990725" cy="381000"/>
          </a:xfrm>
          <a:prstGeom prst="flowChartAlternateProcess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영업이익</a:t>
            </a:r>
          </a:p>
        </p:txBody>
      </p:sp>
      <p:sp>
        <p:nvSpPr>
          <p:cNvPr id="26" name="순서도: 대체 처리 25">
            <a:extLst>
              <a:ext uri="{FF2B5EF4-FFF2-40B4-BE49-F238E27FC236}">
                <a16:creationId xmlns:a16="http://schemas.microsoft.com/office/drawing/2014/main" id="{794B70E1-4DFB-4F5C-A825-56F2E1152054}"/>
              </a:ext>
            </a:extLst>
          </p:cNvPr>
          <p:cNvSpPr/>
          <p:nvPr/>
        </p:nvSpPr>
        <p:spPr>
          <a:xfrm>
            <a:off x="3686175" y="4562476"/>
            <a:ext cx="1990725" cy="381000"/>
          </a:xfrm>
          <a:prstGeom prst="flowChartAlternateProcess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영업외수익</a:t>
            </a: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7" name="순서도: 대체 처리 26">
            <a:extLst>
              <a:ext uri="{FF2B5EF4-FFF2-40B4-BE49-F238E27FC236}">
                <a16:creationId xmlns:a16="http://schemas.microsoft.com/office/drawing/2014/main" id="{B04F8DB9-E7EA-4610-9032-748B8ED193B4}"/>
              </a:ext>
            </a:extLst>
          </p:cNvPr>
          <p:cNvSpPr/>
          <p:nvPr/>
        </p:nvSpPr>
        <p:spPr>
          <a:xfrm>
            <a:off x="3686175" y="5000625"/>
            <a:ext cx="1990725" cy="381000"/>
          </a:xfrm>
          <a:prstGeom prst="flowChartAlternateProcess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영업외비용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4A787F8E-A07A-4D01-816A-84284B68B68F}"/>
              </a:ext>
            </a:extLst>
          </p:cNvPr>
          <p:cNvCxnSpPr>
            <a:cxnSpLocks/>
          </p:cNvCxnSpPr>
          <p:nvPr/>
        </p:nvCxnSpPr>
        <p:spPr>
          <a:xfrm>
            <a:off x="3686176" y="5476875"/>
            <a:ext cx="1990725" cy="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순서도: 대체 처리 28">
            <a:extLst>
              <a:ext uri="{FF2B5EF4-FFF2-40B4-BE49-F238E27FC236}">
                <a16:creationId xmlns:a16="http://schemas.microsoft.com/office/drawing/2014/main" id="{E2F481EF-4AE5-4462-852E-255F03BEC0D0}"/>
              </a:ext>
            </a:extLst>
          </p:cNvPr>
          <p:cNvSpPr/>
          <p:nvPr/>
        </p:nvSpPr>
        <p:spPr>
          <a:xfrm>
            <a:off x="3686175" y="5572126"/>
            <a:ext cx="1990725" cy="381000"/>
          </a:xfrm>
          <a:prstGeom prst="flowChartAlternateProcess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당기순이익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F2713D8E-1D30-43F0-B712-2865AC0C52BA}"/>
              </a:ext>
            </a:extLst>
          </p:cNvPr>
          <p:cNvCxnSpPr>
            <a:cxnSpLocks/>
          </p:cNvCxnSpPr>
          <p:nvPr/>
        </p:nvCxnSpPr>
        <p:spPr>
          <a:xfrm>
            <a:off x="5953125" y="5753100"/>
            <a:ext cx="1847850" cy="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나누기 기호 32">
            <a:extLst>
              <a:ext uri="{FF2B5EF4-FFF2-40B4-BE49-F238E27FC236}">
                <a16:creationId xmlns:a16="http://schemas.microsoft.com/office/drawing/2014/main" id="{47BD8CA6-F30E-4C12-A9AC-0DFE2CAA5987}"/>
              </a:ext>
            </a:extLst>
          </p:cNvPr>
          <p:cNvSpPr/>
          <p:nvPr/>
        </p:nvSpPr>
        <p:spPr>
          <a:xfrm>
            <a:off x="7839861" y="5476875"/>
            <a:ext cx="474677" cy="553190"/>
          </a:xfrm>
          <a:prstGeom prst="mathDivid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2C67F609-D977-4E6C-A44A-66428B1E8604}"/>
              </a:ext>
            </a:extLst>
          </p:cNvPr>
          <p:cNvSpPr/>
          <p:nvPr/>
        </p:nvSpPr>
        <p:spPr>
          <a:xfrm>
            <a:off x="8319701" y="5568804"/>
            <a:ext cx="62070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N</a:t>
            </a:r>
            <a:r>
              <a:rPr lang="ko-KR" altLang="en-US" dirty="0"/>
              <a:t>명</a:t>
            </a:r>
          </a:p>
        </p:txBody>
      </p:sp>
      <p:sp>
        <p:nvSpPr>
          <p:cNvPr id="35" name="같음 기호 34">
            <a:extLst>
              <a:ext uri="{FF2B5EF4-FFF2-40B4-BE49-F238E27FC236}">
                <a16:creationId xmlns:a16="http://schemas.microsoft.com/office/drawing/2014/main" id="{4BABB4B0-8CAD-4BB7-9146-34FC66757262}"/>
              </a:ext>
            </a:extLst>
          </p:cNvPr>
          <p:cNvSpPr/>
          <p:nvPr/>
        </p:nvSpPr>
        <p:spPr>
          <a:xfrm>
            <a:off x="9801222" y="2089952"/>
            <a:ext cx="474677" cy="474677"/>
          </a:xfrm>
          <a:prstGeom prst="mathEqual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82DC3485-9E73-4B3D-B925-CFEDBE8D5F78}"/>
              </a:ext>
            </a:extLst>
          </p:cNvPr>
          <p:cNvSpPr/>
          <p:nvPr/>
        </p:nvSpPr>
        <p:spPr>
          <a:xfrm>
            <a:off x="10275899" y="1973347"/>
            <a:ext cx="110647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b="1" dirty="0"/>
              <a:t>매출</a:t>
            </a:r>
            <a:endParaRPr lang="en-US" altLang="ko-KR" sz="2000" b="1" dirty="0"/>
          </a:p>
          <a:p>
            <a:r>
              <a:rPr lang="ko-KR" altLang="en-US" sz="2000" b="1" dirty="0"/>
              <a:t>이익률</a:t>
            </a:r>
            <a:endParaRPr lang="en-US" altLang="ko-KR" sz="2000" b="1" dirty="0"/>
          </a:p>
        </p:txBody>
      </p:sp>
      <p:sp>
        <p:nvSpPr>
          <p:cNvPr id="38" name="순서도: 대체 처리 37">
            <a:extLst>
              <a:ext uri="{FF2B5EF4-FFF2-40B4-BE49-F238E27FC236}">
                <a16:creationId xmlns:a16="http://schemas.microsoft.com/office/drawing/2014/main" id="{4DDCA57D-1D10-4BD2-8B5F-0E353395A1C7}"/>
              </a:ext>
            </a:extLst>
          </p:cNvPr>
          <p:cNvSpPr/>
          <p:nvPr/>
        </p:nvSpPr>
        <p:spPr>
          <a:xfrm>
            <a:off x="7647788" y="2277908"/>
            <a:ext cx="1990725" cy="762000"/>
          </a:xfrm>
          <a:prstGeom prst="flowChartAlternateProcess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매출</a:t>
            </a: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6707FA95-7857-4BD3-A880-B4E30481AA9E}"/>
              </a:ext>
            </a:extLst>
          </p:cNvPr>
          <p:cNvCxnSpPr/>
          <p:nvPr/>
        </p:nvCxnSpPr>
        <p:spPr>
          <a:xfrm>
            <a:off x="7647788" y="2185979"/>
            <a:ext cx="199072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순서도: 대체 처리 41">
            <a:extLst>
              <a:ext uri="{FF2B5EF4-FFF2-40B4-BE49-F238E27FC236}">
                <a16:creationId xmlns:a16="http://schemas.microsoft.com/office/drawing/2014/main" id="{5A796444-29D7-49A5-A7A0-71A8CB8ABF7B}"/>
              </a:ext>
            </a:extLst>
          </p:cNvPr>
          <p:cNvSpPr/>
          <p:nvPr/>
        </p:nvSpPr>
        <p:spPr>
          <a:xfrm>
            <a:off x="3686174" y="3048000"/>
            <a:ext cx="1990725" cy="381000"/>
          </a:xfrm>
          <a:prstGeom prst="flowChartAlternateProcess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매출이익</a:t>
            </a:r>
          </a:p>
        </p:txBody>
      </p:sp>
      <p:sp>
        <p:nvSpPr>
          <p:cNvPr id="43" name="순서도: 대체 처리 42">
            <a:extLst>
              <a:ext uri="{FF2B5EF4-FFF2-40B4-BE49-F238E27FC236}">
                <a16:creationId xmlns:a16="http://schemas.microsoft.com/office/drawing/2014/main" id="{6F36CDF0-DBE3-45BD-A8FB-7F8C9774EA4A}"/>
              </a:ext>
            </a:extLst>
          </p:cNvPr>
          <p:cNvSpPr/>
          <p:nvPr/>
        </p:nvSpPr>
        <p:spPr>
          <a:xfrm>
            <a:off x="7647786" y="3697927"/>
            <a:ext cx="1990725" cy="381000"/>
          </a:xfrm>
          <a:prstGeom prst="flowChartAlternateProcess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영업이익</a:t>
            </a:r>
          </a:p>
        </p:txBody>
      </p:sp>
      <p:sp>
        <p:nvSpPr>
          <p:cNvPr id="44" name="순서도: 대체 처리 43">
            <a:extLst>
              <a:ext uri="{FF2B5EF4-FFF2-40B4-BE49-F238E27FC236}">
                <a16:creationId xmlns:a16="http://schemas.microsoft.com/office/drawing/2014/main" id="{633DB9DD-A3E6-44E4-BA82-3A3701B349AA}"/>
              </a:ext>
            </a:extLst>
          </p:cNvPr>
          <p:cNvSpPr/>
          <p:nvPr/>
        </p:nvSpPr>
        <p:spPr>
          <a:xfrm>
            <a:off x="7647786" y="4230535"/>
            <a:ext cx="1990725" cy="762000"/>
          </a:xfrm>
          <a:prstGeom prst="flowChartAlternateProcess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매출</a:t>
            </a:r>
          </a:p>
        </p:txBody>
      </p:sp>
      <p:sp>
        <p:nvSpPr>
          <p:cNvPr id="45" name="같음 기호 44">
            <a:extLst>
              <a:ext uri="{FF2B5EF4-FFF2-40B4-BE49-F238E27FC236}">
                <a16:creationId xmlns:a16="http://schemas.microsoft.com/office/drawing/2014/main" id="{CF12F32F-9924-451D-BFAC-1CB80F6379CB}"/>
              </a:ext>
            </a:extLst>
          </p:cNvPr>
          <p:cNvSpPr/>
          <p:nvPr/>
        </p:nvSpPr>
        <p:spPr>
          <a:xfrm>
            <a:off x="9801221" y="4036507"/>
            <a:ext cx="474677" cy="474677"/>
          </a:xfrm>
          <a:prstGeom prst="mathEqual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005A742D-75F8-4F2B-BA2B-E82E28C34646}"/>
              </a:ext>
            </a:extLst>
          </p:cNvPr>
          <p:cNvSpPr/>
          <p:nvPr/>
        </p:nvSpPr>
        <p:spPr>
          <a:xfrm>
            <a:off x="10275898" y="3919902"/>
            <a:ext cx="110647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b="1" dirty="0"/>
              <a:t>영업</a:t>
            </a:r>
            <a:endParaRPr lang="en-US" altLang="ko-KR" sz="2000" b="1" dirty="0"/>
          </a:p>
          <a:p>
            <a:r>
              <a:rPr lang="ko-KR" altLang="en-US" sz="2000" b="1" dirty="0"/>
              <a:t>이익률</a:t>
            </a:r>
            <a:endParaRPr lang="en-US" altLang="ko-KR" sz="2000" b="1" dirty="0"/>
          </a:p>
        </p:txBody>
      </p:sp>
      <p:sp>
        <p:nvSpPr>
          <p:cNvPr id="47" name="같음 기호 46">
            <a:extLst>
              <a:ext uri="{FF2B5EF4-FFF2-40B4-BE49-F238E27FC236}">
                <a16:creationId xmlns:a16="http://schemas.microsoft.com/office/drawing/2014/main" id="{E92A3B88-76CD-4C3C-B15B-B5879D5C788C}"/>
              </a:ext>
            </a:extLst>
          </p:cNvPr>
          <p:cNvSpPr/>
          <p:nvPr/>
        </p:nvSpPr>
        <p:spPr>
          <a:xfrm>
            <a:off x="8896348" y="5499749"/>
            <a:ext cx="474677" cy="474677"/>
          </a:xfrm>
          <a:prstGeom prst="mathEqual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539F25CE-EEA3-476D-8599-363DA32D2C63}"/>
              </a:ext>
            </a:extLst>
          </p:cNvPr>
          <p:cNvSpPr/>
          <p:nvPr/>
        </p:nvSpPr>
        <p:spPr>
          <a:xfrm>
            <a:off x="9371025" y="5512912"/>
            <a:ext cx="272572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/>
              <a:t>EPS </a:t>
            </a:r>
            <a:r>
              <a:rPr lang="en-US" altLang="ko-KR" sz="1600" b="1" dirty="0"/>
              <a:t>( Earning Per Share )</a:t>
            </a:r>
            <a:endParaRPr lang="en-US" altLang="ko-KR" sz="2000" b="1" dirty="0"/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C68D0F01-C4EA-4BDF-96BB-680BB212896F}"/>
              </a:ext>
            </a:extLst>
          </p:cNvPr>
          <p:cNvCxnSpPr/>
          <p:nvPr/>
        </p:nvCxnSpPr>
        <p:spPr>
          <a:xfrm>
            <a:off x="7647788" y="4157656"/>
            <a:ext cx="199072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모서리가 둥근 직사각형 44">
            <a:extLst>
              <a:ext uri="{FF2B5EF4-FFF2-40B4-BE49-F238E27FC236}">
                <a16:creationId xmlns:a16="http://schemas.microsoft.com/office/drawing/2014/main" id="{8BBCDB13-2590-4706-849F-87D546A6549F}"/>
              </a:ext>
            </a:extLst>
          </p:cNvPr>
          <p:cNvSpPr/>
          <p:nvPr/>
        </p:nvSpPr>
        <p:spPr>
          <a:xfrm>
            <a:off x="177800" y="117309"/>
            <a:ext cx="6477000" cy="659123"/>
          </a:xfrm>
          <a:prstGeom prst="roundRect">
            <a:avLst/>
          </a:prstGeom>
          <a:solidFill>
            <a:srgbClr val="F1F4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3" name="제목 1">
            <a:extLst>
              <a:ext uri="{FF2B5EF4-FFF2-40B4-BE49-F238E27FC236}">
                <a16:creationId xmlns:a16="http://schemas.microsoft.com/office/drawing/2014/main" id="{0C1DD37D-251E-4164-AAD8-3F3DA382A6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800" y="117310"/>
            <a:ext cx="6477000" cy="659122"/>
          </a:xfrm>
        </p:spPr>
        <p:txBody>
          <a:bodyPr>
            <a:normAutofit/>
          </a:bodyPr>
          <a:lstStyle/>
          <a:p>
            <a:pPr algn="ctr"/>
            <a:r>
              <a:rPr lang="ko-KR" altLang="en-US" sz="2800" dirty="0"/>
              <a:t>변수 이해를 위한 기초 회계 지식</a:t>
            </a:r>
          </a:p>
        </p:txBody>
      </p:sp>
    </p:spTree>
    <p:extLst>
      <p:ext uri="{BB962C8B-B14F-4D97-AF65-F5344CB8AC3E}">
        <p14:creationId xmlns:p14="http://schemas.microsoft.com/office/powerpoint/2010/main" val="35091332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0FA48EE-A282-4535-AA0A-D0FDFEA7F1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06500"/>
            <a:ext cx="10515600" cy="9175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400" dirty="0"/>
              <a:t>PER : </a:t>
            </a:r>
            <a:r>
              <a:rPr lang="ko-KR" altLang="en-US" sz="2400" dirty="0"/>
              <a:t>내가 투하한 돈이 모두 회수되려면 몇 년 걸리는가</a:t>
            </a:r>
            <a:r>
              <a:rPr lang="en-US" altLang="ko-KR" sz="2400" dirty="0"/>
              <a:t>?</a:t>
            </a:r>
          </a:p>
          <a:p>
            <a:pPr marL="0" indent="0">
              <a:buNone/>
            </a:pPr>
            <a:r>
              <a:rPr lang="en-US" altLang="ko-KR" sz="2400" dirty="0"/>
              <a:t>        Price Earning Ratio</a:t>
            </a:r>
            <a:endParaRPr lang="ko-KR" altLang="en-US" sz="2400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F9E1096F-06A9-4B54-8FF4-0AD0AC85C4BF}"/>
              </a:ext>
            </a:extLst>
          </p:cNvPr>
          <p:cNvSpPr txBox="1">
            <a:spLocks/>
          </p:cNvSpPr>
          <p:nvPr/>
        </p:nvSpPr>
        <p:spPr>
          <a:xfrm>
            <a:off x="838200" y="2166937"/>
            <a:ext cx="10515600" cy="8905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2400" dirty="0"/>
              <a:t>연이율 </a:t>
            </a:r>
            <a:r>
              <a:rPr lang="en-US" altLang="ko-KR" sz="2400" dirty="0"/>
              <a:t>2%</a:t>
            </a:r>
            <a:r>
              <a:rPr lang="ko-KR" altLang="en-US" sz="2400" dirty="0"/>
              <a:t>의 정기예금 </a:t>
            </a:r>
            <a:r>
              <a:rPr lang="en-US" altLang="ko-KR" sz="2400" dirty="0"/>
              <a:t>: 100 * 1.02^</a:t>
            </a:r>
            <a:r>
              <a:rPr lang="en-US" altLang="ko-KR" sz="2400" b="1" dirty="0"/>
              <a:t>35</a:t>
            </a:r>
            <a:r>
              <a:rPr lang="en-US" altLang="ko-KR" sz="2400" dirty="0"/>
              <a:t> = 200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2400" dirty="0"/>
              <a:t>위 정기예금의 </a:t>
            </a:r>
            <a:r>
              <a:rPr lang="en-US" altLang="ko-KR" sz="2400" dirty="0"/>
              <a:t>PER</a:t>
            </a:r>
            <a:r>
              <a:rPr lang="ko-KR" altLang="en-US" sz="2400" dirty="0"/>
              <a:t>은 </a:t>
            </a:r>
            <a:r>
              <a:rPr lang="en-US" altLang="ko-KR" sz="2400" dirty="0"/>
              <a:t>35</a:t>
            </a:r>
            <a:r>
              <a:rPr lang="ko-KR" altLang="en-US" sz="2400" dirty="0"/>
              <a:t>년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DDCF3D5-748F-484D-8118-D66678F166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184526"/>
            <a:ext cx="3486150" cy="162877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F10A362-91B4-427B-B551-0506AB64CB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6752" y="3184526"/>
            <a:ext cx="3390900" cy="1600200"/>
          </a:xfrm>
          <a:prstGeom prst="rect">
            <a:avLst/>
          </a:prstGeom>
        </p:spPr>
      </p:pic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0DC7A884-36AB-43D3-9236-4F0B91D87518}"/>
              </a:ext>
            </a:extLst>
          </p:cNvPr>
          <p:cNvSpPr txBox="1">
            <a:spLocks/>
          </p:cNvSpPr>
          <p:nvPr/>
        </p:nvSpPr>
        <p:spPr>
          <a:xfrm>
            <a:off x="838200" y="4768853"/>
            <a:ext cx="10515600" cy="8905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2400" dirty="0"/>
              <a:t>위 부동산을 보유함으로써 기대되는 연 수익 </a:t>
            </a:r>
            <a:r>
              <a:rPr lang="en-US" altLang="ko-KR" sz="2400" dirty="0"/>
              <a:t>: 150</a:t>
            </a:r>
            <a:r>
              <a:rPr lang="ko-KR" altLang="en-US" sz="2400" dirty="0"/>
              <a:t>만원 </a:t>
            </a:r>
            <a:r>
              <a:rPr lang="en-US" altLang="ko-KR" sz="2400" dirty="0"/>
              <a:t>* 12</a:t>
            </a:r>
            <a:r>
              <a:rPr lang="ko-KR" altLang="en-US" sz="2400" dirty="0"/>
              <a:t>개월 </a:t>
            </a:r>
            <a:r>
              <a:rPr lang="en-US" altLang="ko-KR" sz="2400" dirty="0"/>
              <a:t>= 1800</a:t>
            </a:r>
            <a:r>
              <a:rPr lang="ko-KR" altLang="en-US" sz="2400" dirty="0"/>
              <a:t>만</a:t>
            </a:r>
            <a:endParaRPr lang="en-US" altLang="ko-KR" sz="2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400" dirty="0"/>
              <a:t>(11</a:t>
            </a:r>
            <a:r>
              <a:rPr lang="ko-KR" altLang="en-US" sz="2400" dirty="0"/>
              <a:t>억</a:t>
            </a:r>
            <a:r>
              <a:rPr lang="en-US" altLang="ko-KR" sz="2400" dirty="0"/>
              <a:t>4</a:t>
            </a:r>
            <a:r>
              <a:rPr lang="ko-KR" altLang="en-US" sz="2400" dirty="0"/>
              <a:t>천 </a:t>
            </a:r>
            <a:r>
              <a:rPr lang="en-US" altLang="ko-KR" sz="2400" dirty="0"/>
              <a:t>– 5</a:t>
            </a:r>
            <a:r>
              <a:rPr lang="ko-KR" altLang="en-US" sz="2400" dirty="0"/>
              <a:t>천</a:t>
            </a:r>
            <a:r>
              <a:rPr lang="en-US" altLang="ko-KR" sz="2400" dirty="0"/>
              <a:t>) ÷ 1800</a:t>
            </a:r>
            <a:r>
              <a:rPr lang="ko-KR" altLang="en-US" sz="2400" dirty="0"/>
              <a:t>만 </a:t>
            </a:r>
            <a:r>
              <a:rPr lang="en-US" altLang="ko-KR" sz="2400" dirty="0"/>
              <a:t>= 63</a:t>
            </a:r>
            <a:r>
              <a:rPr lang="ko-KR" altLang="en-US" sz="2400" dirty="0"/>
              <a:t>년 </a:t>
            </a:r>
            <a:r>
              <a:rPr lang="en-US" altLang="ko-KR" sz="2400" dirty="0"/>
              <a:t>: </a:t>
            </a:r>
            <a:r>
              <a:rPr lang="ko-KR" altLang="en-US" sz="2400" dirty="0"/>
              <a:t>위 매물의 </a:t>
            </a:r>
            <a:r>
              <a:rPr lang="en-US" altLang="ko-KR" sz="2400" dirty="0"/>
              <a:t>PER</a:t>
            </a:r>
            <a:endParaRPr lang="ko-KR" altLang="en-US" sz="2400" dirty="0"/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8AADF4C8-488A-45ED-969D-0EE8D676F487}"/>
              </a:ext>
            </a:extLst>
          </p:cNvPr>
          <p:cNvSpPr txBox="1">
            <a:spLocks/>
          </p:cNvSpPr>
          <p:nvPr/>
        </p:nvSpPr>
        <p:spPr>
          <a:xfrm>
            <a:off x="838200" y="6072192"/>
            <a:ext cx="10515600" cy="5572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dirty="0">
                <a:solidFill>
                  <a:srgbClr val="FF0000"/>
                </a:solidFill>
              </a:rPr>
              <a:t>주식에서의 </a:t>
            </a:r>
            <a:r>
              <a:rPr lang="en-US" altLang="ko-KR" sz="2400" dirty="0">
                <a:solidFill>
                  <a:srgbClr val="FF0000"/>
                </a:solidFill>
              </a:rPr>
              <a:t>PER = </a:t>
            </a:r>
            <a:r>
              <a:rPr lang="ko-KR" altLang="en-US" sz="2400" dirty="0">
                <a:solidFill>
                  <a:srgbClr val="FF0000"/>
                </a:solidFill>
              </a:rPr>
              <a:t>주가</a:t>
            </a:r>
            <a:r>
              <a:rPr lang="en-US" altLang="ko-KR" sz="2400" dirty="0">
                <a:solidFill>
                  <a:srgbClr val="FF0000"/>
                </a:solidFill>
              </a:rPr>
              <a:t> ÷ EPS(</a:t>
            </a:r>
            <a:r>
              <a:rPr lang="ko-KR" altLang="en-US" sz="2400" dirty="0">
                <a:solidFill>
                  <a:srgbClr val="FF0000"/>
                </a:solidFill>
              </a:rPr>
              <a:t>주당순이익</a:t>
            </a:r>
            <a:r>
              <a:rPr lang="en-US" altLang="ko-KR" sz="2400" dirty="0">
                <a:solidFill>
                  <a:srgbClr val="FF0000"/>
                </a:solidFill>
              </a:rPr>
              <a:t>)</a:t>
            </a:r>
          </a:p>
        </p:txBody>
      </p:sp>
      <p:sp>
        <p:nvSpPr>
          <p:cNvPr id="12" name="모서리가 둥근 직사각형 44">
            <a:extLst>
              <a:ext uri="{FF2B5EF4-FFF2-40B4-BE49-F238E27FC236}">
                <a16:creationId xmlns:a16="http://schemas.microsoft.com/office/drawing/2014/main" id="{AAE26965-F6AA-4D89-97C1-AECD39845FC3}"/>
              </a:ext>
            </a:extLst>
          </p:cNvPr>
          <p:cNvSpPr/>
          <p:nvPr/>
        </p:nvSpPr>
        <p:spPr>
          <a:xfrm>
            <a:off x="101600" y="84775"/>
            <a:ext cx="6477000" cy="659123"/>
          </a:xfrm>
          <a:prstGeom prst="roundRect">
            <a:avLst/>
          </a:prstGeom>
          <a:solidFill>
            <a:srgbClr val="F1F4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F6DD585A-9EAB-4D49-B147-1CDEA53AF6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600" y="84776"/>
            <a:ext cx="6477000" cy="659122"/>
          </a:xfrm>
        </p:spPr>
        <p:txBody>
          <a:bodyPr>
            <a:normAutofit/>
          </a:bodyPr>
          <a:lstStyle/>
          <a:p>
            <a:pPr algn="ctr"/>
            <a:r>
              <a:rPr lang="ko-KR" altLang="en-US" sz="2800" dirty="0"/>
              <a:t>변수 이해를 위한 기초 회계 지식</a:t>
            </a:r>
          </a:p>
        </p:txBody>
      </p:sp>
    </p:spTree>
    <p:extLst>
      <p:ext uri="{BB962C8B-B14F-4D97-AF65-F5344CB8AC3E}">
        <p14:creationId xmlns:p14="http://schemas.microsoft.com/office/powerpoint/2010/main" val="2578516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83A3244-911B-4777-A145-01753B8CB0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325562"/>
            <a:ext cx="10515600" cy="5253037"/>
          </a:xfrm>
        </p:spPr>
        <p:txBody>
          <a:bodyPr>
            <a:normAutofit/>
          </a:bodyPr>
          <a:lstStyle/>
          <a:p>
            <a:r>
              <a:rPr lang="en-US" altLang="ko-KR" dirty="0"/>
              <a:t>HTS</a:t>
            </a:r>
            <a:r>
              <a:rPr lang="ko-KR" altLang="en-US" dirty="0"/>
              <a:t>에서의 조작에 따라 더 다양한 변수를 포함하는 데이터를 뽑을 수 있게 되었음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추가된 변수에 대한 설명은 생략함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4F806D2-14A4-4455-95F1-F18DC43388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800" y="2273215"/>
            <a:ext cx="10261600" cy="3259222"/>
          </a:xfrm>
          <a:prstGeom prst="rect">
            <a:avLst/>
          </a:prstGeom>
        </p:spPr>
      </p:pic>
      <p:sp>
        <p:nvSpPr>
          <p:cNvPr id="5" name="모서리가 둥근 직사각형 44">
            <a:extLst>
              <a:ext uri="{FF2B5EF4-FFF2-40B4-BE49-F238E27FC236}">
                <a16:creationId xmlns:a16="http://schemas.microsoft.com/office/drawing/2014/main" id="{7223C098-0B87-4537-A601-A8532CA51DA0}"/>
              </a:ext>
            </a:extLst>
          </p:cNvPr>
          <p:cNvSpPr/>
          <p:nvPr/>
        </p:nvSpPr>
        <p:spPr>
          <a:xfrm>
            <a:off x="139700" y="192612"/>
            <a:ext cx="6477000" cy="659123"/>
          </a:xfrm>
          <a:prstGeom prst="roundRect">
            <a:avLst/>
          </a:prstGeom>
          <a:solidFill>
            <a:srgbClr val="F1F4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6E7C7269-2FD9-4AB3-BB5A-8BEA2DB2EF47}"/>
              </a:ext>
            </a:extLst>
          </p:cNvPr>
          <p:cNvSpPr txBox="1">
            <a:spLocks/>
          </p:cNvSpPr>
          <p:nvPr/>
        </p:nvSpPr>
        <p:spPr>
          <a:xfrm>
            <a:off x="139700" y="192613"/>
            <a:ext cx="6477000" cy="6591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2800" dirty="0"/>
              <a:t>심화 분석을 위한 데이터</a:t>
            </a:r>
          </a:p>
        </p:txBody>
      </p:sp>
    </p:spTree>
    <p:extLst>
      <p:ext uri="{BB962C8B-B14F-4D97-AF65-F5344CB8AC3E}">
        <p14:creationId xmlns:p14="http://schemas.microsoft.com/office/powerpoint/2010/main" val="36591861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20 of the Top Stocks to Buy in 2020 (Including the 2 Every ...">
            <a:extLst>
              <a:ext uri="{FF2B5EF4-FFF2-40B4-BE49-F238E27FC236}">
                <a16:creationId xmlns:a16="http://schemas.microsoft.com/office/drawing/2014/main" id="{FB10F2D1-7389-46A1-8710-7F53F4575D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8" y="-8055"/>
            <a:ext cx="12177712" cy="6866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01FE89BE-5B3B-4074-BB75-66D92A76AFC6}"/>
              </a:ext>
            </a:extLst>
          </p:cNvPr>
          <p:cNvSpPr/>
          <p:nvPr/>
        </p:nvSpPr>
        <p:spPr>
          <a:xfrm>
            <a:off x="-1088571" y="-682171"/>
            <a:ext cx="14093371" cy="8374742"/>
          </a:xfrm>
          <a:prstGeom prst="rect">
            <a:avLst/>
          </a:prstGeom>
          <a:solidFill>
            <a:schemeClr val="bg1">
              <a:lumMod val="85000"/>
              <a:alpha val="2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943CCA5B-4F20-4030-BF97-50C49C4D8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7633" y="2766219"/>
            <a:ext cx="3913415" cy="1325563"/>
          </a:xfrm>
        </p:spPr>
        <p:txBody>
          <a:bodyPr/>
          <a:lstStyle/>
          <a:p>
            <a:pPr algn="ctr"/>
            <a:r>
              <a:rPr lang="en-US" altLang="ko-KR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3. </a:t>
            </a:r>
            <a:r>
              <a:rPr lang="ko-KR" altLang="en-US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연구 방법</a:t>
            </a:r>
          </a:p>
        </p:txBody>
      </p:sp>
    </p:spTree>
    <p:extLst>
      <p:ext uri="{BB962C8B-B14F-4D97-AF65-F5344CB8AC3E}">
        <p14:creationId xmlns:p14="http://schemas.microsoft.com/office/powerpoint/2010/main" val="42255714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44">
            <a:extLst>
              <a:ext uri="{FF2B5EF4-FFF2-40B4-BE49-F238E27FC236}">
                <a16:creationId xmlns:a16="http://schemas.microsoft.com/office/drawing/2014/main" id="{F2815CAC-6AEA-436E-93D5-CC682B52324B}"/>
              </a:ext>
            </a:extLst>
          </p:cNvPr>
          <p:cNvSpPr/>
          <p:nvPr/>
        </p:nvSpPr>
        <p:spPr>
          <a:xfrm>
            <a:off x="165100" y="139700"/>
            <a:ext cx="6477000" cy="659123"/>
          </a:xfrm>
          <a:prstGeom prst="roundRect">
            <a:avLst/>
          </a:prstGeom>
          <a:solidFill>
            <a:srgbClr val="F1F4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5373750-DC88-4422-8B5A-63970289B3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100" y="157956"/>
            <a:ext cx="6477000" cy="640868"/>
          </a:xfrm>
        </p:spPr>
        <p:txBody>
          <a:bodyPr>
            <a:normAutofit/>
          </a:bodyPr>
          <a:lstStyle/>
          <a:p>
            <a:pPr algn="ctr"/>
            <a:r>
              <a:rPr lang="ko-KR" altLang="en-US" sz="2800" dirty="0"/>
              <a:t>기초적 분석 방법</a:t>
            </a: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74ADCB27-92F9-4265-BF4D-25AF23C516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27800" y="1825625"/>
            <a:ext cx="4826000" cy="2974975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altLang="ko-KR" dirty="0"/>
              <a:t>Y ~ </a:t>
            </a:r>
            <a:r>
              <a:rPr lang="ko-KR" altLang="en-US" dirty="0"/>
              <a:t>주가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X ~ </a:t>
            </a:r>
            <a:r>
              <a:rPr lang="ko-KR" altLang="en-US" dirty="0"/>
              <a:t>각 변수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변수에 대하여 각각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단순회귀모형 연산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설명력을 보여주는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R-squared </a:t>
            </a:r>
            <a:r>
              <a:rPr lang="ko-KR" altLang="en-US" dirty="0"/>
              <a:t>값 및 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 err="1"/>
              <a:t>산점도</a:t>
            </a:r>
            <a:r>
              <a:rPr lang="en-US" altLang="ko-KR" dirty="0"/>
              <a:t>, </a:t>
            </a:r>
            <a:r>
              <a:rPr lang="ko-KR" altLang="en-US" dirty="0"/>
              <a:t>회귀선 비교</a:t>
            </a:r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E025FDC-57CE-4C0D-A206-5709AB2E78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4"/>
            <a:ext cx="4826000" cy="4351337"/>
          </a:xfrm>
          <a:prstGeom prst="rect">
            <a:avLst/>
          </a:prstGeom>
        </p:spPr>
      </p:pic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A9F951DA-08AA-4471-8D8D-90F411FC9387}"/>
              </a:ext>
            </a:extLst>
          </p:cNvPr>
          <p:cNvSpPr txBox="1">
            <a:spLocks/>
          </p:cNvSpPr>
          <p:nvPr/>
        </p:nvSpPr>
        <p:spPr>
          <a:xfrm>
            <a:off x="6527800" y="4800600"/>
            <a:ext cx="4826000" cy="18034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2000" dirty="0"/>
              <a:t>분석 대상 기업은 통념에 대한 검증 및 판단을 위하여</a:t>
            </a:r>
            <a:r>
              <a:rPr lang="en-US" altLang="ko-KR" sz="2000" dirty="0"/>
              <a:t>,</a:t>
            </a:r>
            <a:r>
              <a:rPr lang="ko-KR" altLang="en-US" sz="2000" dirty="0"/>
              <a:t> 특정한 종목을 고르면 그 종목과 유사</a:t>
            </a:r>
            <a:r>
              <a:rPr lang="en-US" altLang="ko-KR" sz="2000" dirty="0"/>
              <a:t>,</a:t>
            </a:r>
            <a:r>
              <a:rPr lang="ko-KR" altLang="en-US" sz="2000" dirty="0"/>
              <a:t> 동일한 비즈니스를 하는</a:t>
            </a:r>
            <a:r>
              <a:rPr lang="en-US" altLang="ko-KR" sz="2000" dirty="0"/>
              <a:t>, </a:t>
            </a:r>
            <a:r>
              <a:rPr lang="ko-KR" altLang="en-US" sz="2000" dirty="0"/>
              <a:t>비교가능성이 기대되는 두 종목을 추가하였음</a:t>
            </a:r>
            <a:endParaRPr lang="en-US" altLang="ko-KR" sz="20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000" dirty="0"/>
              <a:t>Ex)SK</a:t>
            </a:r>
            <a:r>
              <a:rPr lang="ko-KR" altLang="en-US" sz="2000" dirty="0"/>
              <a:t>텔레콤 선정 </a:t>
            </a:r>
            <a:r>
              <a:rPr lang="en-US" altLang="ko-KR" sz="2000" dirty="0"/>
              <a:t>-&gt; </a:t>
            </a:r>
            <a:r>
              <a:rPr lang="ko-KR" altLang="en-US" sz="2000" dirty="0"/>
              <a:t>유플러스 </a:t>
            </a:r>
            <a:r>
              <a:rPr lang="en-US" altLang="ko-KR" sz="2000" dirty="0"/>
              <a:t>KT </a:t>
            </a:r>
            <a:r>
              <a:rPr lang="ko-KR" altLang="en-US" sz="2000" dirty="0"/>
              <a:t>추가</a:t>
            </a: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18601779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44">
            <a:extLst>
              <a:ext uri="{FF2B5EF4-FFF2-40B4-BE49-F238E27FC236}">
                <a16:creationId xmlns:a16="http://schemas.microsoft.com/office/drawing/2014/main" id="{5B3E83BB-3EF8-44EE-B12D-1AD349D26B54}"/>
              </a:ext>
            </a:extLst>
          </p:cNvPr>
          <p:cNvSpPr/>
          <p:nvPr/>
        </p:nvSpPr>
        <p:spPr>
          <a:xfrm>
            <a:off x="114300" y="127000"/>
            <a:ext cx="6477000" cy="659123"/>
          </a:xfrm>
          <a:prstGeom prst="roundRect">
            <a:avLst/>
          </a:prstGeom>
          <a:solidFill>
            <a:srgbClr val="F1F4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9A6125F-71AC-4753-A66B-1B668F88C0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" y="127000"/>
            <a:ext cx="6477000" cy="659123"/>
          </a:xfrm>
        </p:spPr>
        <p:txBody>
          <a:bodyPr>
            <a:normAutofit/>
          </a:bodyPr>
          <a:lstStyle/>
          <a:p>
            <a:pPr algn="ctr"/>
            <a:r>
              <a:rPr lang="ko-KR" altLang="en-US" sz="2800" dirty="0"/>
              <a:t>심화 분석 방법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1040B34-1A14-468D-B495-79B9F05BEB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000" y="1508125"/>
            <a:ext cx="10515600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ko-KR" altLang="en-US" dirty="0"/>
              <a:t>기초적 분석 및 통념 검증에 상관없이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종목과 산업에 상관없이 일관되게</a:t>
            </a:r>
            <a:r>
              <a:rPr lang="en-US" altLang="ko-KR" dirty="0"/>
              <a:t>,</a:t>
            </a:r>
            <a:r>
              <a:rPr lang="ko-KR" altLang="en-US" dirty="0"/>
              <a:t> 동일하게</a:t>
            </a:r>
            <a:r>
              <a:rPr lang="en-US" altLang="ko-KR" dirty="0"/>
              <a:t> </a:t>
            </a:r>
            <a:r>
              <a:rPr lang="ko-KR" altLang="en-US" dirty="0"/>
              <a:t>적용할 수 있는</a:t>
            </a:r>
            <a:br>
              <a:rPr lang="en-US" altLang="ko-KR" dirty="0"/>
            </a:br>
            <a:r>
              <a:rPr lang="ko-KR" altLang="en-US" dirty="0"/>
              <a:t>실적 변수를 선정하고자 함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심화 분석을 위한 多</a:t>
            </a:r>
            <a:r>
              <a:rPr lang="en-US" altLang="ko-KR" dirty="0"/>
              <a:t>-</a:t>
            </a:r>
            <a:r>
              <a:rPr lang="ko-KR" altLang="en-US" dirty="0"/>
              <a:t>변수 데이터 활용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또한 어떤 알고리즘이 예측력이 효과적인지 선정하고자 함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ko-KR" altLang="en-US" dirty="0"/>
              <a:t>사용 알고리즘 </a:t>
            </a:r>
            <a:r>
              <a:rPr lang="en-US" altLang="ko-KR" dirty="0"/>
              <a:t>: </a:t>
            </a:r>
            <a:r>
              <a:rPr lang="ko-KR" altLang="en-US" dirty="0"/>
              <a:t>다중회귀분석</a:t>
            </a:r>
            <a:r>
              <a:rPr lang="en-US" altLang="ko-KR" dirty="0"/>
              <a:t>, </a:t>
            </a:r>
            <a:r>
              <a:rPr lang="en-US" altLang="ko-KR" dirty="0" err="1"/>
              <a:t>XGboost</a:t>
            </a:r>
            <a:r>
              <a:rPr lang="en-US" altLang="ko-KR" dirty="0"/>
              <a:t>, Random-Forest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923912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20 of the Top Stocks to Buy in 2020 (Including the 2 Every ...">
            <a:extLst>
              <a:ext uri="{FF2B5EF4-FFF2-40B4-BE49-F238E27FC236}">
                <a16:creationId xmlns:a16="http://schemas.microsoft.com/office/drawing/2014/main" id="{B1AC961C-DBF3-417B-816D-984C4D7FDE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8" y="-8055"/>
            <a:ext cx="12177712" cy="6866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29519793-2195-4DBC-BC11-284BC4369E3B}"/>
              </a:ext>
            </a:extLst>
          </p:cNvPr>
          <p:cNvSpPr/>
          <p:nvPr/>
        </p:nvSpPr>
        <p:spPr>
          <a:xfrm>
            <a:off x="-1088571" y="-682171"/>
            <a:ext cx="14093371" cy="8374742"/>
          </a:xfrm>
          <a:prstGeom prst="rect">
            <a:avLst/>
          </a:prstGeom>
          <a:solidFill>
            <a:schemeClr val="bg1">
              <a:lumMod val="85000"/>
              <a:alpha val="2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EFC8CE7B-9F7A-4949-A99F-AEE08D77FC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9293" y="2766219"/>
            <a:ext cx="3913415" cy="1325563"/>
          </a:xfrm>
        </p:spPr>
        <p:txBody>
          <a:bodyPr/>
          <a:lstStyle/>
          <a:p>
            <a:pPr algn="ctr"/>
            <a:r>
              <a:rPr lang="en-US" altLang="ko-KR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4. </a:t>
            </a:r>
            <a:r>
              <a:rPr lang="ko-KR" altLang="en-US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연구 결과</a:t>
            </a:r>
          </a:p>
        </p:txBody>
      </p:sp>
    </p:spTree>
    <p:extLst>
      <p:ext uri="{BB962C8B-B14F-4D97-AF65-F5344CB8AC3E}">
        <p14:creationId xmlns:p14="http://schemas.microsoft.com/office/powerpoint/2010/main" val="39871818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모서리가 둥근 직사각형 44">
            <a:extLst>
              <a:ext uri="{FF2B5EF4-FFF2-40B4-BE49-F238E27FC236}">
                <a16:creationId xmlns:a16="http://schemas.microsoft.com/office/drawing/2014/main" id="{9CBBF29F-98EC-4C49-9448-E5C64F968558}"/>
              </a:ext>
            </a:extLst>
          </p:cNvPr>
          <p:cNvSpPr/>
          <p:nvPr/>
        </p:nvSpPr>
        <p:spPr>
          <a:xfrm>
            <a:off x="168966" y="76042"/>
            <a:ext cx="4053784" cy="659123"/>
          </a:xfrm>
          <a:prstGeom prst="roundRect">
            <a:avLst/>
          </a:prstGeom>
          <a:solidFill>
            <a:srgbClr val="F1F4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CDF4E36-327E-4BE1-900F-C6EF5AD98B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01" y="1092200"/>
            <a:ext cx="6350000" cy="5562600"/>
          </a:xfrm>
          <a:prstGeom prst="rect">
            <a:avLst/>
          </a:prstGeom>
        </p:spPr>
      </p:pic>
      <p:sp>
        <p:nvSpPr>
          <p:cNvPr id="8" name="제목 1">
            <a:extLst>
              <a:ext uri="{FF2B5EF4-FFF2-40B4-BE49-F238E27FC236}">
                <a16:creationId xmlns:a16="http://schemas.microsoft.com/office/drawing/2014/main" id="{B4F289A2-4955-455B-956D-B8E5A72468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4100" y="100452"/>
            <a:ext cx="3962400" cy="659124"/>
          </a:xfrm>
        </p:spPr>
        <p:txBody>
          <a:bodyPr>
            <a:normAutofit/>
          </a:bodyPr>
          <a:lstStyle/>
          <a:p>
            <a:r>
              <a:rPr lang="ko-KR" altLang="en-US" sz="2800" dirty="0"/>
              <a:t>기초적 분석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827D67-1ACE-4A7C-9144-D59DA3FEA80C}"/>
              </a:ext>
            </a:extLst>
          </p:cNvPr>
          <p:cNvSpPr txBox="1"/>
          <p:nvPr/>
        </p:nvSpPr>
        <p:spPr>
          <a:xfrm>
            <a:off x="4223371" y="1506676"/>
            <a:ext cx="2416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</a:rPr>
              <a:t># </a:t>
            </a:r>
            <a:r>
              <a:rPr lang="ko-KR" altLang="en-US" dirty="0">
                <a:solidFill>
                  <a:srgbClr val="C00000"/>
                </a:solidFill>
              </a:rPr>
              <a:t>엑셀 데이터 업로드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2811B8-E965-4D1A-8E64-0716789C0263}"/>
              </a:ext>
            </a:extLst>
          </p:cNvPr>
          <p:cNvSpPr txBox="1"/>
          <p:nvPr/>
        </p:nvSpPr>
        <p:spPr>
          <a:xfrm>
            <a:off x="2746686" y="2320507"/>
            <a:ext cx="308610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</a:rPr>
              <a:t># </a:t>
            </a:r>
            <a:r>
              <a:rPr lang="ko-KR" altLang="en-US" dirty="0">
                <a:solidFill>
                  <a:srgbClr val="C00000"/>
                </a:solidFill>
              </a:rPr>
              <a:t>훈련</a:t>
            </a:r>
            <a:r>
              <a:rPr lang="en-US" altLang="ko-KR" dirty="0">
                <a:solidFill>
                  <a:srgbClr val="C00000"/>
                </a:solidFill>
              </a:rPr>
              <a:t>, </a:t>
            </a:r>
            <a:r>
              <a:rPr lang="ko-KR" altLang="en-US" dirty="0" err="1">
                <a:solidFill>
                  <a:srgbClr val="C00000"/>
                </a:solidFill>
              </a:rPr>
              <a:t>실험군</a:t>
            </a:r>
            <a:r>
              <a:rPr lang="ko-KR" altLang="en-US" dirty="0">
                <a:solidFill>
                  <a:srgbClr val="C00000"/>
                </a:solidFill>
              </a:rPr>
              <a:t> 구분</a:t>
            </a:r>
            <a:endParaRPr lang="en-US" altLang="ko-KR" dirty="0">
              <a:solidFill>
                <a:srgbClr val="C00000"/>
              </a:solidFill>
            </a:endParaRPr>
          </a:p>
          <a:p>
            <a:r>
              <a:rPr lang="en-US" altLang="ko-KR" dirty="0">
                <a:solidFill>
                  <a:srgbClr val="C00000"/>
                </a:solidFill>
              </a:rPr>
              <a:t># </a:t>
            </a:r>
            <a:r>
              <a:rPr lang="ko-KR" altLang="en-US" dirty="0">
                <a:solidFill>
                  <a:srgbClr val="C00000"/>
                </a:solidFill>
              </a:rPr>
              <a:t>최근 </a:t>
            </a:r>
            <a:r>
              <a:rPr lang="en-US" altLang="ko-KR" dirty="0">
                <a:solidFill>
                  <a:srgbClr val="C00000"/>
                </a:solidFill>
              </a:rPr>
              <a:t>4</a:t>
            </a:r>
            <a:r>
              <a:rPr lang="ko-KR" altLang="en-US" dirty="0">
                <a:solidFill>
                  <a:srgbClr val="C00000"/>
                </a:solidFill>
              </a:rPr>
              <a:t>분기 주가에 대하여</a:t>
            </a:r>
            <a:endParaRPr lang="en-US" altLang="ko-KR" dirty="0">
              <a:solidFill>
                <a:srgbClr val="C00000"/>
              </a:solidFill>
            </a:endParaRPr>
          </a:p>
          <a:p>
            <a:r>
              <a:rPr lang="en-US" altLang="ko-KR" dirty="0">
                <a:solidFill>
                  <a:srgbClr val="C00000"/>
                </a:solidFill>
              </a:rPr>
              <a:t>   </a:t>
            </a:r>
            <a:r>
              <a:rPr lang="ko-KR" altLang="en-US" dirty="0">
                <a:solidFill>
                  <a:srgbClr val="C00000"/>
                </a:solidFill>
              </a:rPr>
              <a:t>실험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8BEF71-352E-4CDE-ABBE-7FB1B038406B}"/>
              </a:ext>
            </a:extLst>
          </p:cNvPr>
          <p:cNvSpPr txBox="1"/>
          <p:nvPr/>
        </p:nvSpPr>
        <p:spPr>
          <a:xfrm>
            <a:off x="3609473" y="3530787"/>
            <a:ext cx="2185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</a:rPr>
              <a:t># </a:t>
            </a:r>
            <a:r>
              <a:rPr lang="ko-KR" altLang="en-US" dirty="0">
                <a:solidFill>
                  <a:srgbClr val="C00000"/>
                </a:solidFill>
              </a:rPr>
              <a:t>단순 회귀 모델링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27C2DA9-1C32-4CC1-B079-5F18C21F45B6}"/>
              </a:ext>
            </a:extLst>
          </p:cNvPr>
          <p:cNvSpPr txBox="1"/>
          <p:nvPr/>
        </p:nvSpPr>
        <p:spPr>
          <a:xfrm>
            <a:off x="3889687" y="5351324"/>
            <a:ext cx="24400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</a:rPr>
              <a:t># </a:t>
            </a:r>
            <a:r>
              <a:rPr lang="ko-KR" altLang="en-US" dirty="0">
                <a:solidFill>
                  <a:srgbClr val="C00000"/>
                </a:solidFill>
              </a:rPr>
              <a:t>타 변수에 대하여도</a:t>
            </a:r>
            <a:endParaRPr lang="en-US" altLang="ko-KR" dirty="0">
              <a:solidFill>
                <a:srgbClr val="C00000"/>
              </a:solidFill>
            </a:endParaRPr>
          </a:p>
          <a:p>
            <a:r>
              <a:rPr lang="en-US" altLang="ko-KR" dirty="0">
                <a:solidFill>
                  <a:srgbClr val="C00000"/>
                </a:solidFill>
              </a:rPr>
              <a:t>   </a:t>
            </a:r>
            <a:r>
              <a:rPr lang="ko-KR" altLang="en-US" dirty="0">
                <a:solidFill>
                  <a:srgbClr val="C00000"/>
                </a:solidFill>
              </a:rPr>
              <a:t>동일한 모델링 적용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92670672-9F02-4462-93C8-4C00B68627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9386" y="1072137"/>
            <a:ext cx="5482914" cy="5562600"/>
          </a:xfrm>
          <a:prstGeom prst="rect">
            <a:avLst/>
          </a:prstGeom>
        </p:spPr>
      </p:pic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AA941ABC-6CAA-409E-80FB-CB7098EFD29C}"/>
              </a:ext>
            </a:extLst>
          </p:cNvPr>
          <p:cNvCxnSpPr/>
          <p:nvPr/>
        </p:nvCxnSpPr>
        <p:spPr>
          <a:xfrm>
            <a:off x="9461500" y="5389424"/>
            <a:ext cx="240030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26F41316-4620-433D-9526-AADE35B07FE3}"/>
              </a:ext>
            </a:extLst>
          </p:cNvPr>
          <p:cNvCxnSpPr>
            <a:cxnSpLocks/>
          </p:cNvCxnSpPr>
          <p:nvPr/>
        </p:nvCxnSpPr>
        <p:spPr>
          <a:xfrm>
            <a:off x="7658100" y="3715453"/>
            <a:ext cx="83820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9120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4">
            <a:extLst>
              <a:ext uri="{FF2B5EF4-FFF2-40B4-BE49-F238E27FC236}">
                <a16:creationId xmlns:a16="http://schemas.microsoft.com/office/drawing/2014/main" id="{5AAE4BE7-4566-42BF-A035-BBF9C6ADB1AA}"/>
              </a:ext>
            </a:extLst>
          </p:cNvPr>
          <p:cNvSpPr/>
          <p:nvPr/>
        </p:nvSpPr>
        <p:spPr>
          <a:xfrm>
            <a:off x="768484" y="681037"/>
            <a:ext cx="4019416" cy="659123"/>
          </a:xfrm>
          <a:prstGeom prst="roundRect">
            <a:avLst/>
          </a:prstGeom>
          <a:solidFill>
            <a:srgbClr val="F1F4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708515" cy="1325563"/>
          </a:xfrm>
        </p:spPr>
        <p:txBody>
          <a:bodyPr/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피터 린치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Said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5708515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ko-KR" dirty="0"/>
              <a:t>“ </a:t>
            </a:r>
            <a:r>
              <a:rPr lang="ko-KR" altLang="en-US" dirty="0"/>
              <a:t>난 방법이 있다고</a:t>
            </a:r>
            <a:r>
              <a:rPr lang="en-US" altLang="ko-KR" dirty="0"/>
              <a:t> </a:t>
            </a:r>
            <a:r>
              <a:rPr lang="ko-KR" altLang="en-US" dirty="0"/>
              <a:t>납득시키려</a:t>
            </a:r>
            <a:br>
              <a:rPr lang="en-US" altLang="ko-KR" dirty="0"/>
            </a:br>
            <a:r>
              <a:rPr lang="ko-KR" altLang="en-US" dirty="0"/>
              <a:t>  노력합니다</a:t>
            </a:r>
            <a:r>
              <a:rPr lang="en-US" altLang="ko-KR" dirty="0"/>
              <a:t>. </a:t>
            </a:r>
            <a:br>
              <a:rPr lang="en-US" altLang="ko-KR" dirty="0"/>
            </a:br>
            <a:r>
              <a:rPr lang="en-US" altLang="ko-KR" dirty="0"/>
              <a:t>  </a:t>
            </a:r>
            <a:r>
              <a:rPr lang="ko-KR" altLang="en-US" dirty="0"/>
              <a:t>주식이 오르는 </a:t>
            </a:r>
            <a:r>
              <a:rPr lang="ko-KR" altLang="en-US" dirty="0" err="1"/>
              <a:t>이유를요</a:t>
            </a:r>
            <a:r>
              <a:rPr lang="en-US" altLang="ko-KR" dirty="0"/>
              <a:t>.”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“ </a:t>
            </a:r>
            <a:r>
              <a:rPr lang="ko-KR" altLang="en-US" dirty="0"/>
              <a:t>주식은 로또가 아닙니다</a:t>
            </a:r>
            <a:r>
              <a:rPr lang="en-US" altLang="ko-KR" dirty="0"/>
              <a:t>.”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“</a:t>
            </a:r>
            <a:r>
              <a:rPr lang="ko-KR" altLang="en-US" dirty="0"/>
              <a:t>모든 주식은 회사를 따라가죠</a:t>
            </a:r>
            <a:r>
              <a:rPr lang="en-US" altLang="ko-KR" dirty="0"/>
              <a:t>. </a:t>
            </a:r>
            <a:br>
              <a:rPr lang="en-US" altLang="ko-KR" dirty="0"/>
            </a:br>
            <a:r>
              <a:rPr lang="en-US" altLang="ko-KR" dirty="0"/>
              <a:t> </a:t>
            </a:r>
            <a:r>
              <a:rPr lang="ko-KR" altLang="en-US" dirty="0"/>
              <a:t>회사가 잘되면 주식도 </a:t>
            </a:r>
            <a:br>
              <a:rPr lang="en-US" altLang="ko-KR" dirty="0"/>
            </a:br>
            <a:r>
              <a:rPr lang="en-US" altLang="ko-KR" dirty="0"/>
              <a:t> </a:t>
            </a:r>
            <a:r>
              <a:rPr lang="ko-KR" altLang="en-US" dirty="0"/>
              <a:t>오르는 겁니다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br>
              <a:rPr lang="en-US" altLang="ko-KR" dirty="0"/>
            </a:br>
            <a:r>
              <a:rPr lang="en-US" altLang="ko-KR" dirty="0"/>
              <a:t> </a:t>
            </a:r>
            <a:r>
              <a:rPr lang="ko-KR" altLang="en-US" dirty="0"/>
              <a:t>전혀 복잡하지 않아요</a:t>
            </a:r>
            <a:r>
              <a:rPr lang="en-US" altLang="ko-KR" dirty="0"/>
              <a:t>.”</a:t>
            </a:r>
          </a:p>
        </p:txBody>
      </p:sp>
      <p:pic>
        <p:nvPicPr>
          <p:cNvPr id="1026" name="Picture 2" descr="피터린치 그는 이상한 주식을 좋아한다 : 네이버 블로그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6715" y="1690688"/>
            <a:ext cx="4876800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59188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4">
            <a:extLst>
              <a:ext uri="{FF2B5EF4-FFF2-40B4-BE49-F238E27FC236}">
                <a16:creationId xmlns:a16="http://schemas.microsoft.com/office/drawing/2014/main" id="{58CE829B-B328-4BC7-BE6F-539683909522}"/>
              </a:ext>
            </a:extLst>
          </p:cNvPr>
          <p:cNvSpPr/>
          <p:nvPr/>
        </p:nvSpPr>
        <p:spPr>
          <a:xfrm>
            <a:off x="168966" y="76042"/>
            <a:ext cx="4053784" cy="659123"/>
          </a:xfrm>
          <a:prstGeom prst="roundRect">
            <a:avLst/>
          </a:prstGeom>
          <a:solidFill>
            <a:srgbClr val="F1F4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94C2B9A-CDF9-4464-802A-148875F9DA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3917"/>
            <a:ext cx="10515600" cy="2911475"/>
          </a:xfrm>
        </p:spPr>
        <p:txBody>
          <a:bodyPr/>
          <a:lstStyle/>
          <a:p>
            <a:pPr marL="514350" indent="-514350">
              <a:buAutoNum type="arabicPeriod"/>
            </a:pPr>
            <a:r>
              <a:rPr lang="ko-KR" altLang="en-US" dirty="0"/>
              <a:t>연구 취지에서 제시하였던 통념을 기각하는 데에 전혀 많은 종목이 요구되지 않았음</a:t>
            </a:r>
            <a:endParaRPr lang="en-US" altLang="ko-KR" dirty="0"/>
          </a:p>
          <a:p>
            <a:pPr marL="514350" indent="-514350">
              <a:buAutoNum type="arabicPeriod"/>
            </a:pPr>
            <a:endParaRPr lang="en-US" altLang="ko-KR" dirty="0"/>
          </a:p>
          <a:p>
            <a:pPr marL="514350" indent="-514350">
              <a:buAutoNum type="arabicPeriod"/>
            </a:pPr>
            <a:r>
              <a:rPr lang="ko-KR" altLang="en-US" dirty="0"/>
              <a:t>자세한 설명은 유사</a:t>
            </a:r>
            <a:r>
              <a:rPr lang="en-US" altLang="ko-KR" dirty="0"/>
              <a:t>, </a:t>
            </a:r>
            <a:r>
              <a:rPr lang="ko-KR" altLang="en-US" dirty="0"/>
              <a:t>동일한 산업에서 공통되게 </a:t>
            </a:r>
            <a:r>
              <a:rPr lang="en-US" altLang="ko-KR" dirty="0"/>
              <a:t>R-Squared</a:t>
            </a:r>
            <a:r>
              <a:rPr lang="ko-KR" altLang="en-US" dirty="0"/>
              <a:t>값이 높은 변수를 기준으로 산포도 및 회귀선을 비교함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AA0048AD-56F3-4DE7-9A8D-CF3D83710E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208" y="88584"/>
            <a:ext cx="3797300" cy="716910"/>
          </a:xfrm>
        </p:spPr>
        <p:txBody>
          <a:bodyPr>
            <a:normAutofit/>
          </a:bodyPr>
          <a:lstStyle/>
          <a:p>
            <a:r>
              <a:rPr lang="ko-KR" altLang="en-US" sz="2800" dirty="0"/>
              <a:t>기초적 분석 연구 결과</a:t>
            </a:r>
          </a:p>
        </p:txBody>
      </p:sp>
    </p:spTree>
    <p:extLst>
      <p:ext uri="{BB962C8B-B14F-4D97-AF65-F5344CB8AC3E}">
        <p14:creationId xmlns:p14="http://schemas.microsoft.com/office/powerpoint/2010/main" val="15959979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4">
            <a:extLst>
              <a:ext uri="{FF2B5EF4-FFF2-40B4-BE49-F238E27FC236}">
                <a16:creationId xmlns:a16="http://schemas.microsoft.com/office/drawing/2014/main" id="{7A4613B2-ACE5-40BD-9DE6-AA09E73BB631}"/>
              </a:ext>
            </a:extLst>
          </p:cNvPr>
          <p:cNvSpPr/>
          <p:nvPr/>
        </p:nvSpPr>
        <p:spPr>
          <a:xfrm>
            <a:off x="139700" y="152400"/>
            <a:ext cx="6477000" cy="659123"/>
          </a:xfrm>
          <a:prstGeom prst="roundRect">
            <a:avLst/>
          </a:prstGeom>
          <a:solidFill>
            <a:srgbClr val="F1F4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04B7CE8-916F-4156-88EB-34CC14B8C1F3}"/>
              </a:ext>
            </a:extLst>
          </p:cNvPr>
          <p:cNvSpPr/>
          <p:nvPr/>
        </p:nvSpPr>
        <p:spPr>
          <a:xfrm>
            <a:off x="139700" y="152400"/>
            <a:ext cx="7086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통념</a:t>
            </a:r>
            <a:r>
              <a:rPr lang="en-US" altLang="ko-KR" dirty="0"/>
              <a:t>1. </a:t>
            </a:r>
            <a:r>
              <a:rPr lang="ko-KR" altLang="en-US" dirty="0"/>
              <a:t>기업실적과 주가는 비례하거나 큰 관계가 있을 것이다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 </a:t>
            </a:r>
            <a:r>
              <a:rPr lang="ko-KR" altLang="en-US" dirty="0"/>
              <a:t>       </a:t>
            </a:r>
            <a:r>
              <a:rPr lang="en-US" altLang="ko-KR" dirty="0"/>
              <a:t>-</a:t>
            </a:r>
            <a:r>
              <a:rPr lang="ko-KR" altLang="en-US" dirty="0"/>
              <a:t> 그러니 모든 기업에게 일관되게 적용할 수 있다</a:t>
            </a:r>
            <a:r>
              <a:rPr lang="en-US" altLang="ko-KR" dirty="0"/>
              <a:t>.</a:t>
            </a:r>
          </a:p>
        </p:txBody>
      </p:sp>
      <p:pic>
        <p:nvPicPr>
          <p:cNvPr id="3" name="그림 2" descr="텍스트, 지도, 사진이(가) 표시된 사진&#10;&#10;자동 생성된 설명">
            <a:extLst>
              <a:ext uri="{FF2B5EF4-FFF2-40B4-BE49-F238E27FC236}">
                <a16:creationId xmlns:a16="http://schemas.microsoft.com/office/drawing/2014/main" id="{F99E9314-9664-4229-A718-D306ADD98B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4200" y="1086873"/>
            <a:ext cx="4452926" cy="3493015"/>
          </a:xfrm>
          <a:prstGeom prst="rect">
            <a:avLst/>
          </a:prstGeom>
        </p:spPr>
      </p:pic>
      <p:pic>
        <p:nvPicPr>
          <p:cNvPr id="7" name="그림 6" descr="텍스트, 지도, 사진, 다른이(가) 표시된 사진&#10;&#10;자동 생성된 설명">
            <a:extLst>
              <a:ext uri="{FF2B5EF4-FFF2-40B4-BE49-F238E27FC236}">
                <a16:creationId xmlns:a16="http://schemas.microsoft.com/office/drawing/2014/main" id="{C8AEFE87-A95E-4CDE-8D3E-CBCEE6FE95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5316" y="1086873"/>
            <a:ext cx="4452926" cy="349301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AA16F16-FA73-4173-8EA3-944DD904D021}"/>
              </a:ext>
            </a:extLst>
          </p:cNvPr>
          <p:cNvSpPr txBox="1"/>
          <p:nvPr/>
        </p:nvSpPr>
        <p:spPr>
          <a:xfrm>
            <a:off x="2921893" y="5050172"/>
            <a:ext cx="634821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반도체 대표 종목들</a:t>
            </a:r>
            <a:endParaRPr lang="en-US" altLang="ko-KR" dirty="0"/>
          </a:p>
          <a:p>
            <a:r>
              <a:rPr lang="ko-KR" altLang="en-US" dirty="0"/>
              <a:t>당기순이익 외에도 영업이익</a:t>
            </a:r>
            <a:r>
              <a:rPr lang="en-US" altLang="ko-KR" dirty="0"/>
              <a:t>, </a:t>
            </a:r>
            <a:r>
              <a:rPr lang="ko-KR" altLang="en-US" dirty="0"/>
              <a:t>매출</a:t>
            </a:r>
            <a:r>
              <a:rPr lang="en-US" altLang="ko-KR" dirty="0"/>
              <a:t> </a:t>
            </a:r>
            <a:r>
              <a:rPr lang="ko-KR" altLang="en-US" dirty="0"/>
              <a:t>등의 다른 실적 변수에도</a:t>
            </a:r>
            <a:endParaRPr lang="en-US" altLang="ko-KR" dirty="0"/>
          </a:p>
          <a:p>
            <a:r>
              <a:rPr lang="ko-KR" altLang="en-US" dirty="0"/>
              <a:t>유의미한 상관관계</a:t>
            </a:r>
            <a:r>
              <a:rPr lang="en-US" altLang="ko-KR" dirty="0"/>
              <a:t>, </a:t>
            </a:r>
            <a:r>
              <a:rPr lang="ko-KR" altLang="en-US" dirty="0"/>
              <a:t>인과관계가 있다고 설명할 수 있다</a:t>
            </a:r>
            <a:r>
              <a:rPr lang="en-US" altLang="ko-KR" dirty="0"/>
              <a:t>.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3425CF8-7580-4F9F-BD4A-8C027C3B693D}"/>
              </a:ext>
            </a:extLst>
          </p:cNvPr>
          <p:cNvSpPr/>
          <p:nvPr/>
        </p:nvSpPr>
        <p:spPr>
          <a:xfrm>
            <a:off x="3814153" y="3429000"/>
            <a:ext cx="17764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기울기 </a:t>
            </a:r>
            <a:r>
              <a:rPr lang="en-US" altLang="ko-KR" dirty="0"/>
              <a:t>: 0.6438</a:t>
            </a:r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7793DAD-B114-48D5-8B3F-1BCA30031BF5}"/>
              </a:ext>
            </a:extLst>
          </p:cNvPr>
          <p:cNvSpPr/>
          <p:nvPr/>
        </p:nvSpPr>
        <p:spPr>
          <a:xfrm>
            <a:off x="8847971" y="3429000"/>
            <a:ext cx="17764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기울기 </a:t>
            </a:r>
            <a:r>
              <a:rPr lang="en-US" altLang="ko-KR" dirty="0"/>
              <a:t>: 0.8161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958254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4">
            <a:extLst>
              <a:ext uri="{FF2B5EF4-FFF2-40B4-BE49-F238E27FC236}">
                <a16:creationId xmlns:a16="http://schemas.microsoft.com/office/drawing/2014/main" id="{88D6AADB-29D0-4CE0-A9BC-E5A60F89B1C1}"/>
              </a:ext>
            </a:extLst>
          </p:cNvPr>
          <p:cNvSpPr/>
          <p:nvPr/>
        </p:nvSpPr>
        <p:spPr>
          <a:xfrm>
            <a:off x="139700" y="152400"/>
            <a:ext cx="6477000" cy="659123"/>
          </a:xfrm>
          <a:prstGeom prst="roundRect">
            <a:avLst/>
          </a:prstGeom>
          <a:solidFill>
            <a:srgbClr val="F1F4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5CF5B34-AE36-472E-8FEB-7D4526BBB311}"/>
              </a:ext>
            </a:extLst>
          </p:cNvPr>
          <p:cNvSpPr/>
          <p:nvPr/>
        </p:nvSpPr>
        <p:spPr>
          <a:xfrm>
            <a:off x="139700" y="152400"/>
            <a:ext cx="7086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통념</a:t>
            </a:r>
            <a:r>
              <a:rPr lang="en-US" altLang="ko-KR" dirty="0"/>
              <a:t>1. </a:t>
            </a:r>
            <a:r>
              <a:rPr lang="ko-KR" altLang="en-US" dirty="0"/>
              <a:t>기업실적과 주가는 비례하거나 큰 관계가 있을 것이다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 </a:t>
            </a:r>
            <a:r>
              <a:rPr lang="ko-KR" altLang="en-US" dirty="0"/>
              <a:t>       </a:t>
            </a:r>
            <a:r>
              <a:rPr lang="en-US" altLang="ko-KR" dirty="0"/>
              <a:t>-</a:t>
            </a:r>
            <a:r>
              <a:rPr lang="ko-KR" altLang="en-US" dirty="0"/>
              <a:t> 그러니 모든 기업에게 일관되게 적용할 수 있다</a:t>
            </a:r>
            <a:r>
              <a:rPr lang="en-US" altLang="ko-KR" dirty="0"/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25BF45-4676-4F9B-9D38-1072A0BAF59A}"/>
              </a:ext>
            </a:extLst>
          </p:cNvPr>
          <p:cNvSpPr txBox="1"/>
          <p:nvPr/>
        </p:nvSpPr>
        <p:spPr>
          <a:xfrm>
            <a:off x="139700" y="943998"/>
            <a:ext cx="66303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반도체의 경우</a:t>
            </a:r>
            <a:r>
              <a:rPr lang="en-US" altLang="ko-KR" dirty="0"/>
              <a:t>, </a:t>
            </a:r>
            <a:r>
              <a:rPr lang="ko-KR" altLang="en-US" dirty="0"/>
              <a:t>실적과 주가의 유의미한 양의 관계가 관찰된다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하지만 그렇지 않은 종목도 관찰되었다</a:t>
            </a:r>
            <a:r>
              <a:rPr lang="en-US" altLang="ko-KR" dirty="0"/>
              <a:t>.</a:t>
            </a:r>
          </a:p>
        </p:txBody>
      </p:sp>
      <p:pic>
        <p:nvPicPr>
          <p:cNvPr id="9" name="그림 8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6ACBE19D-FA7B-4606-AC41-2CB558CB6B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584" y="1937166"/>
            <a:ext cx="2448721" cy="2280234"/>
          </a:xfrm>
          <a:prstGeom prst="rect">
            <a:avLst/>
          </a:prstGeom>
        </p:spPr>
      </p:pic>
      <p:pic>
        <p:nvPicPr>
          <p:cNvPr id="11" name="그림 10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BF4E68AF-3FB9-4427-9FE8-9FCAE21D1B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4870" y="1937166"/>
            <a:ext cx="2448721" cy="2280234"/>
          </a:xfrm>
          <a:prstGeom prst="rect">
            <a:avLst/>
          </a:prstGeom>
        </p:spPr>
      </p:pic>
      <p:pic>
        <p:nvPicPr>
          <p:cNvPr id="13" name="그림 12" descr="텍스트, 사진, 다른, 오래된이(가) 표시된 사진&#10;&#10;자동 생성된 설명">
            <a:extLst>
              <a:ext uri="{FF2B5EF4-FFF2-40B4-BE49-F238E27FC236}">
                <a16:creationId xmlns:a16="http://schemas.microsoft.com/office/drawing/2014/main" id="{484CBB7D-4DC5-497B-B330-1E5D4B1058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1939" y="1937167"/>
            <a:ext cx="2448721" cy="228023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CE3F615-FB67-4FBF-AEED-392241039B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9008" y="1937167"/>
            <a:ext cx="2448721" cy="228023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EF899804-5579-455F-86B2-B56C4B359101}"/>
              </a:ext>
            </a:extLst>
          </p:cNvPr>
          <p:cNvSpPr txBox="1"/>
          <p:nvPr/>
        </p:nvSpPr>
        <p:spPr>
          <a:xfrm>
            <a:off x="1732981" y="4546180"/>
            <a:ext cx="910056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KT</a:t>
            </a:r>
            <a:r>
              <a:rPr lang="ko-KR" altLang="en-US" dirty="0"/>
              <a:t>는 매출액에 대하여</a:t>
            </a:r>
            <a:r>
              <a:rPr lang="en-US" altLang="ko-KR" dirty="0"/>
              <a:t>,</a:t>
            </a:r>
          </a:p>
          <a:p>
            <a:r>
              <a:rPr lang="en-US" altLang="ko-KR" dirty="0"/>
              <a:t>SK</a:t>
            </a:r>
            <a:r>
              <a:rPr lang="ko-KR" altLang="en-US" dirty="0" err="1"/>
              <a:t>텔레콤은</a:t>
            </a:r>
            <a:r>
              <a:rPr lang="ko-KR" altLang="en-US" dirty="0"/>
              <a:t> 영업이익의 대하여 음의 관계가 관찰되었다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반도체에서 관찰되었던 것이 통신사에 일관되게 적용할 수 없다는 것이 관찰된다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-&gt; </a:t>
            </a:r>
            <a:r>
              <a:rPr lang="ko-KR" altLang="en-US" b="1" dirty="0"/>
              <a:t>위 종목들의 경우</a:t>
            </a:r>
            <a:r>
              <a:rPr lang="en-US" altLang="ko-KR" b="1" dirty="0"/>
              <a:t>, </a:t>
            </a:r>
            <a:r>
              <a:rPr lang="ko-KR" altLang="en-US" b="1" dirty="0"/>
              <a:t>기업 실적에 대한 전망이 주식 가격에 반영될 것이라는 판단으로</a:t>
            </a:r>
            <a:endParaRPr lang="en-US" altLang="ko-KR" b="1" dirty="0"/>
          </a:p>
          <a:p>
            <a:r>
              <a:rPr lang="en-US" altLang="ko-KR" b="1" dirty="0"/>
              <a:t>    </a:t>
            </a:r>
            <a:r>
              <a:rPr lang="ko-KR" altLang="en-US" b="1" dirty="0"/>
              <a:t>이어지기 어렵다는 것을 볼 수 있다</a:t>
            </a:r>
            <a:r>
              <a:rPr lang="en-US" altLang="ko-KR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932077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모서리가 둥근 직사각형 44">
            <a:extLst>
              <a:ext uri="{FF2B5EF4-FFF2-40B4-BE49-F238E27FC236}">
                <a16:creationId xmlns:a16="http://schemas.microsoft.com/office/drawing/2014/main" id="{2EA60E8D-6173-423E-9E87-CCD60AEA3A97}"/>
              </a:ext>
            </a:extLst>
          </p:cNvPr>
          <p:cNvSpPr/>
          <p:nvPr/>
        </p:nvSpPr>
        <p:spPr>
          <a:xfrm>
            <a:off x="114300" y="76290"/>
            <a:ext cx="6477000" cy="659123"/>
          </a:xfrm>
          <a:prstGeom prst="roundRect">
            <a:avLst/>
          </a:prstGeom>
          <a:solidFill>
            <a:srgbClr val="F1F4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A9B12D8-FE3A-4FEB-BEFF-61BD5EFB99D4}"/>
              </a:ext>
            </a:extLst>
          </p:cNvPr>
          <p:cNvSpPr/>
          <p:nvPr/>
        </p:nvSpPr>
        <p:spPr>
          <a:xfrm>
            <a:off x="114300" y="76290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/>
              <a:t>통념</a:t>
            </a:r>
            <a:r>
              <a:rPr lang="en-US" altLang="ko-KR" dirty="0"/>
              <a:t>2. </a:t>
            </a:r>
            <a:r>
              <a:rPr lang="ko-KR" altLang="en-US" dirty="0"/>
              <a:t>기업실적은 주가에 선</a:t>
            </a:r>
            <a:r>
              <a:rPr lang="en-US" altLang="ko-KR" dirty="0"/>
              <a:t>-</a:t>
            </a:r>
            <a:r>
              <a:rPr lang="ko-KR" altLang="en-US" dirty="0"/>
              <a:t>반영되었다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        - </a:t>
            </a:r>
            <a:r>
              <a:rPr lang="ko-KR" altLang="en-US" dirty="0"/>
              <a:t>모든 기업에게 일관되게 적용할 수 있다</a:t>
            </a:r>
            <a:r>
              <a:rPr lang="en-US" altLang="ko-KR" dirty="0"/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E975301-F91D-4799-8D8F-12F70D3633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300" y="2046287"/>
            <a:ext cx="2857500" cy="317182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FA15218-B8BB-43B0-830F-E87FD35133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3225" y="2046287"/>
            <a:ext cx="6381750" cy="10477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F70B122-3C34-4C57-92B7-7FBA8D25E49D}"/>
              </a:ext>
            </a:extLst>
          </p:cNvPr>
          <p:cNvSpPr txBox="1"/>
          <p:nvPr/>
        </p:nvSpPr>
        <p:spPr>
          <a:xfrm>
            <a:off x="4343400" y="3505200"/>
            <a:ext cx="701025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반도체의 경우</a:t>
            </a:r>
            <a:r>
              <a:rPr lang="en-US" altLang="ko-KR" dirty="0"/>
              <a:t>, 1</a:t>
            </a:r>
            <a:r>
              <a:rPr lang="ko-KR" altLang="en-US" dirty="0"/>
              <a:t>분기를 앞당겼을 때의 설명력이 개선되었고</a:t>
            </a:r>
            <a:endParaRPr lang="en-US" altLang="ko-KR" dirty="0"/>
          </a:p>
          <a:p>
            <a:r>
              <a:rPr lang="ko-KR" altLang="en-US" dirty="0"/>
              <a:t>현대차의 경우</a:t>
            </a:r>
            <a:r>
              <a:rPr lang="en-US" altLang="ko-KR" dirty="0"/>
              <a:t>, </a:t>
            </a:r>
            <a:r>
              <a:rPr lang="ko-KR" altLang="en-US" dirty="0"/>
              <a:t>매출을 제외하고는 시점불일치가 설명되지 않는다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실적의 선</a:t>
            </a:r>
            <a:r>
              <a:rPr lang="en-US" altLang="ko-KR" dirty="0"/>
              <a:t>-</a:t>
            </a:r>
            <a:r>
              <a:rPr lang="ko-KR" altLang="en-US" dirty="0"/>
              <a:t>반영 여부는 일부 채택 가능하나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위 사례를 봤을 때</a:t>
            </a:r>
            <a:r>
              <a:rPr lang="en-US" altLang="ko-KR" dirty="0"/>
              <a:t>, </a:t>
            </a:r>
            <a:r>
              <a:rPr lang="ko-KR" altLang="en-US" dirty="0"/>
              <a:t>일관되게 선</a:t>
            </a:r>
            <a:r>
              <a:rPr lang="en-US" altLang="ko-KR" dirty="0"/>
              <a:t>-</a:t>
            </a:r>
            <a:r>
              <a:rPr lang="ko-KR" altLang="en-US" dirty="0"/>
              <a:t>반영할 </a:t>
            </a:r>
            <a:r>
              <a:rPr lang="ko-KR" altLang="en-US" b="1" dirty="0"/>
              <a:t>타이밍은 결정될 수 없다</a:t>
            </a:r>
            <a:r>
              <a:rPr lang="en-US" altLang="ko-KR" b="1" dirty="0"/>
              <a:t>.</a:t>
            </a:r>
          </a:p>
          <a:p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선</a:t>
            </a:r>
            <a:r>
              <a:rPr lang="en-US" altLang="ko-KR" dirty="0"/>
              <a:t>-</a:t>
            </a:r>
            <a:r>
              <a:rPr lang="ko-KR" altLang="en-US" dirty="0"/>
              <a:t>반영을 고려하더라도 산업별로</a:t>
            </a:r>
            <a:r>
              <a:rPr lang="en-US" altLang="ko-KR" dirty="0"/>
              <a:t>, </a:t>
            </a:r>
            <a:r>
              <a:rPr lang="ko-KR" altLang="en-US" dirty="0"/>
              <a:t>기업별로 다르다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5CF3AF-6846-460B-B42D-EB4B47CD6F41}"/>
              </a:ext>
            </a:extLst>
          </p:cNvPr>
          <p:cNvSpPr txBox="1"/>
          <p:nvPr/>
        </p:nvSpPr>
        <p:spPr>
          <a:xfrm>
            <a:off x="1130300" y="1270556"/>
            <a:ext cx="8924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단순 회귀 분석 후</a:t>
            </a:r>
            <a:r>
              <a:rPr lang="en-US" altLang="ko-KR" dirty="0"/>
              <a:t>, </a:t>
            </a:r>
            <a:r>
              <a:rPr lang="ko-KR" altLang="en-US" dirty="0"/>
              <a:t>각 변수에 대한 유의미하게 나오는 변수의 </a:t>
            </a:r>
            <a:r>
              <a:rPr lang="en-US" altLang="ko-KR" dirty="0"/>
              <a:t>R-Squared </a:t>
            </a:r>
            <a:r>
              <a:rPr lang="ko-KR" altLang="en-US" dirty="0"/>
              <a:t>값을 정리함</a:t>
            </a:r>
          </a:p>
        </p:txBody>
      </p:sp>
    </p:spTree>
    <p:extLst>
      <p:ext uri="{BB962C8B-B14F-4D97-AF65-F5344CB8AC3E}">
        <p14:creationId xmlns:p14="http://schemas.microsoft.com/office/powerpoint/2010/main" val="29541353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모서리가 둥근 직사각형 44">
            <a:extLst>
              <a:ext uri="{FF2B5EF4-FFF2-40B4-BE49-F238E27FC236}">
                <a16:creationId xmlns:a16="http://schemas.microsoft.com/office/drawing/2014/main" id="{BD82B446-24A3-44B8-B164-6959B5D0F955}"/>
              </a:ext>
            </a:extLst>
          </p:cNvPr>
          <p:cNvSpPr/>
          <p:nvPr/>
        </p:nvSpPr>
        <p:spPr>
          <a:xfrm>
            <a:off x="127000" y="114300"/>
            <a:ext cx="6477000" cy="659123"/>
          </a:xfrm>
          <a:prstGeom prst="roundRect">
            <a:avLst/>
          </a:prstGeom>
          <a:solidFill>
            <a:srgbClr val="F1F4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9F6A2B6-EE64-4C55-B20C-A35BDAAD375E}"/>
              </a:ext>
            </a:extLst>
          </p:cNvPr>
          <p:cNvSpPr/>
          <p:nvPr/>
        </p:nvSpPr>
        <p:spPr>
          <a:xfrm>
            <a:off x="127000" y="114300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/>
              <a:t>통념</a:t>
            </a:r>
            <a:r>
              <a:rPr lang="en-US" altLang="ko-KR" dirty="0"/>
              <a:t>3. Top-Down </a:t>
            </a:r>
            <a:r>
              <a:rPr lang="ko-KR" altLang="en-US" dirty="0"/>
              <a:t>방식과 </a:t>
            </a:r>
            <a:r>
              <a:rPr lang="en-US" altLang="ko-KR" dirty="0"/>
              <a:t>Bottom-Up </a:t>
            </a:r>
            <a:r>
              <a:rPr lang="ko-KR" altLang="en-US" dirty="0"/>
              <a:t>방식 중</a:t>
            </a:r>
            <a:r>
              <a:rPr lang="en-US" altLang="ko-KR" dirty="0"/>
              <a:t>, </a:t>
            </a:r>
          </a:p>
          <a:p>
            <a:r>
              <a:rPr lang="en-US" altLang="ko-KR" dirty="0"/>
              <a:t>        </a:t>
            </a:r>
            <a:r>
              <a:rPr lang="ko-KR" altLang="en-US" dirty="0"/>
              <a:t>어느 쪽이 맞는가</a:t>
            </a:r>
            <a:r>
              <a:rPr lang="en-US" altLang="ko-KR" dirty="0"/>
              <a:t>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241C29-B57E-41C7-B722-36B382A00A15}"/>
              </a:ext>
            </a:extLst>
          </p:cNvPr>
          <p:cNvSpPr txBox="1"/>
          <p:nvPr/>
        </p:nvSpPr>
        <p:spPr>
          <a:xfrm>
            <a:off x="1358900" y="3302000"/>
            <a:ext cx="80682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Top-Down </a:t>
            </a:r>
            <a:r>
              <a:rPr lang="ko-KR" altLang="en-US" dirty="0"/>
              <a:t>방식 </a:t>
            </a:r>
            <a:r>
              <a:rPr lang="en-US" altLang="ko-KR" dirty="0"/>
              <a:t>: </a:t>
            </a:r>
            <a:r>
              <a:rPr lang="ko-KR" altLang="en-US" dirty="0"/>
              <a:t>산업 및 섹터를 먼저 검토하여 관련한 </a:t>
            </a:r>
            <a:r>
              <a:rPr lang="en-US" altLang="ko-KR" dirty="0"/>
              <a:t>ETF</a:t>
            </a:r>
            <a:r>
              <a:rPr lang="ko-KR" altLang="en-US" dirty="0"/>
              <a:t>에 투자하거나</a:t>
            </a:r>
            <a:r>
              <a:rPr lang="en-US" altLang="ko-KR" dirty="0"/>
              <a:t>,</a:t>
            </a:r>
          </a:p>
          <a:p>
            <a:r>
              <a:rPr lang="en-US" altLang="ko-KR" dirty="0"/>
              <a:t>                      </a:t>
            </a:r>
            <a:r>
              <a:rPr lang="ko-KR" altLang="en-US" dirty="0"/>
              <a:t>그 산업 및 섹터에 해당하는 종목을 결정한다</a:t>
            </a:r>
            <a:r>
              <a:rPr lang="en-US" altLang="ko-KR" dirty="0"/>
              <a:t>. [</a:t>
            </a:r>
            <a:r>
              <a:rPr lang="ko-KR" altLang="en-US" dirty="0"/>
              <a:t>거시적 접근</a:t>
            </a:r>
            <a:r>
              <a:rPr lang="en-US" altLang="ko-KR" dirty="0"/>
              <a:t>]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048A217-40B9-4097-A2F0-53C0AC79F001}"/>
              </a:ext>
            </a:extLst>
          </p:cNvPr>
          <p:cNvSpPr/>
          <p:nvPr/>
        </p:nvSpPr>
        <p:spPr>
          <a:xfrm>
            <a:off x="1358900" y="4285734"/>
            <a:ext cx="99738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Bottom-Up </a:t>
            </a:r>
            <a:r>
              <a:rPr lang="ko-KR" altLang="en-US" dirty="0"/>
              <a:t>방식 </a:t>
            </a:r>
            <a:r>
              <a:rPr lang="en-US" altLang="ko-KR" dirty="0"/>
              <a:t>: </a:t>
            </a:r>
            <a:r>
              <a:rPr lang="ko-KR" altLang="en-US" dirty="0"/>
              <a:t>분산 투자 여부는 나중에 고려하고 일단 종목 선택에 집중한다</a:t>
            </a:r>
            <a:r>
              <a:rPr lang="en-US" altLang="ko-KR" dirty="0"/>
              <a:t>. [</a:t>
            </a:r>
            <a:r>
              <a:rPr lang="ko-KR" altLang="en-US" dirty="0"/>
              <a:t>미시적 접근</a:t>
            </a:r>
            <a:r>
              <a:rPr lang="en-US" altLang="ko-KR" dirty="0"/>
              <a:t>]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D849061-66B4-4F01-8D73-7E3A9A655B47}"/>
              </a:ext>
            </a:extLst>
          </p:cNvPr>
          <p:cNvSpPr/>
          <p:nvPr/>
        </p:nvSpPr>
        <p:spPr>
          <a:xfrm>
            <a:off x="1358900" y="5060434"/>
            <a:ext cx="925278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Top-Down </a:t>
            </a:r>
            <a:r>
              <a:rPr lang="ko-KR" altLang="en-US" dirty="0"/>
              <a:t>방식이 채택되려면</a:t>
            </a:r>
            <a:r>
              <a:rPr lang="en-US" altLang="ko-KR" dirty="0"/>
              <a:t>, </a:t>
            </a:r>
            <a:r>
              <a:rPr lang="ko-KR" altLang="en-US" dirty="0"/>
              <a:t>유사한 비즈니스 모델</a:t>
            </a:r>
            <a:r>
              <a:rPr lang="en-US" altLang="ko-KR" dirty="0"/>
              <a:t>, </a:t>
            </a:r>
            <a:r>
              <a:rPr lang="ko-KR" altLang="en-US" dirty="0"/>
              <a:t>동일한 산업군에 속하는 기업들의</a:t>
            </a:r>
            <a:endParaRPr lang="en-US" altLang="ko-KR" dirty="0"/>
          </a:p>
          <a:p>
            <a:r>
              <a:rPr lang="ko-KR" altLang="en-US" dirty="0"/>
              <a:t>주가를 설명하는 주요한 실적 변수가 동일해야 하며</a:t>
            </a:r>
            <a:r>
              <a:rPr lang="en-US" altLang="ko-KR" dirty="0"/>
              <a:t>,</a:t>
            </a:r>
          </a:p>
          <a:p>
            <a:r>
              <a:rPr lang="ko-KR" altLang="en-US" dirty="0">
                <a:solidFill>
                  <a:srgbClr val="C00000"/>
                </a:solidFill>
              </a:rPr>
              <a:t>분포 및 회귀선에서 유사함을 찾을 수 있어야 한다</a:t>
            </a:r>
            <a:r>
              <a:rPr lang="en-US" altLang="ko-KR" dirty="0">
                <a:solidFill>
                  <a:srgbClr val="C00000"/>
                </a:solidFill>
              </a:rPr>
              <a:t>.</a:t>
            </a:r>
            <a:r>
              <a:rPr lang="ko-KR" altLang="en-US" dirty="0"/>
              <a:t> </a:t>
            </a:r>
          </a:p>
        </p:txBody>
      </p:sp>
      <p:pic>
        <p:nvPicPr>
          <p:cNvPr id="1026" name="Picture 2" descr="기업분석 에도 체계가 있다 기술적 분석 과 기본적 분석 : 네이버 블로그">
            <a:extLst>
              <a:ext uri="{FF2B5EF4-FFF2-40B4-BE49-F238E27FC236}">
                <a16:creationId xmlns:a16="http://schemas.microsoft.com/office/drawing/2014/main" id="{3E699511-492A-4EED-B7C9-1876CDCEE6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8900" y="1022301"/>
            <a:ext cx="4445000" cy="2091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화살표: 아래쪽 1">
            <a:extLst>
              <a:ext uri="{FF2B5EF4-FFF2-40B4-BE49-F238E27FC236}">
                <a16:creationId xmlns:a16="http://schemas.microsoft.com/office/drawing/2014/main" id="{ABD68455-A1B1-4DD9-8951-05CF13FE6B5A}"/>
              </a:ext>
            </a:extLst>
          </p:cNvPr>
          <p:cNvSpPr/>
          <p:nvPr/>
        </p:nvSpPr>
        <p:spPr>
          <a:xfrm rot="13958343">
            <a:off x="2641599" y="2105088"/>
            <a:ext cx="157018" cy="766618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화살표: 아래쪽 8">
            <a:extLst>
              <a:ext uri="{FF2B5EF4-FFF2-40B4-BE49-F238E27FC236}">
                <a16:creationId xmlns:a16="http://schemas.microsoft.com/office/drawing/2014/main" id="{54354023-927E-415A-8913-63FA6DD45ED6}"/>
              </a:ext>
            </a:extLst>
          </p:cNvPr>
          <p:cNvSpPr/>
          <p:nvPr/>
        </p:nvSpPr>
        <p:spPr>
          <a:xfrm rot="18643683">
            <a:off x="4041616" y="2095852"/>
            <a:ext cx="157018" cy="766618"/>
          </a:xfrm>
          <a:prstGeom prst="down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74005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44">
            <a:extLst>
              <a:ext uri="{FF2B5EF4-FFF2-40B4-BE49-F238E27FC236}">
                <a16:creationId xmlns:a16="http://schemas.microsoft.com/office/drawing/2014/main" id="{6537BFAC-8F99-417D-8058-674E8BB4702E}"/>
              </a:ext>
            </a:extLst>
          </p:cNvPr>
          <p:cNvSpPr/>
          <p:nvPr/>
        </p:nvSpPr>
        <p:spPr>
          <a:xfrm>
            <a:off x="127000" y="114300"/>
            <a:ext cx="6477000" cy="659123"/>
          </a:xfrm>
          <a:prstGeom prst="roundRect">
            <a:avLst/>
          </a:prstGeom>
          <a:solidFill>
            <a:srgbClr val="F1F4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22EDCE1-A8E2-4002-B1A1-2FBCD770A3EE}"/>
              </a:ext>
            </a:extLst>
          </p:cNvPr>
          <p:cNvSpPr/>
          <p:nvPr/>
        </p:nvSpPr>
        <p:spPr>
          <a:xfrm>
            <a:off x="127000" y="114300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/>
              <a:t>통념</a:t>
            </a:r>
            <a:r>
              <a:rPr lang="en-US" altLang="ko-KR" dirty="0"/>
              <a:t>3. Top-Down </a:t>
            </a:r>
            <a:r>
              <a:rPr lang="ko-KR" altLang="en-US" dirty="0"/>
              <a:t>방식과 </a:t>
            </a:r>
            <a:r>
              <a:rPr lang="en-US" altLang="ko-KR" dirty="0"/>
              <a:t>Bottom-Up </a:t>
            </a:r>
            <a:r>
              <a:rPr lang="ko-KR" altLang="en-US" dirty="0"/>
              <a:t>방식 중</a:t>
            </a:r>
            <a:r>
              <a:rPr lang="en-US" altLang="ko-KR" dirty="0"/>
              <a:t>, </a:t>
            </a:r>
          </a:p>
          <a:p>
            <a:r>
              <a:rPr lang="en-US" altLang="ko-KR" dirty="0"/>
              <a:t>        </a:t>
            </a:r>
            <a:r>
              <a:rPr lang="ko-KR" altLang="en-US" dirty="0"/>
              <a:t>어느 쪽이 맞는가</a:t>
            </a:r>
            <a:r>
              <a:rPr lang="en-US" altLang="ko-KR" dirty="0"/>
              <a:t>?</a:t>
            </a:r>
          </a:p>
        </p:txBody>
      </p:sp>
      <p:pic>
        <p:nvPicPr>
          <p:cNvPr id="7" name="그림 6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E058A955-AD44-47BC-AC86-0D25FB5A69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376" y="1682491"/>
            <a:ext cx="5067123" cy="3493015"/>
          </a:xfrm>
          <a:prstGeom prst="rect">
            <a:avLst/>
          </a:prstGeom>
        </p:spPr>
      </p:pic>
      <p:pic>
        <p:nvPicPr>
          <p:cNvPr id="11" name="그림 10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EAC957EC-53A7-4970-ACD8-4EC60BD05F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3000" y="1682491"/>
            <a:ext cx="5194123" cy="349301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4F36966-48F6-4658-B3B5-F272A6FCF06A}"/>
              </a:ext>
            </a:extLst>
          </p:cNvPr>
          <p:cNvSpPr txBox="1"/>
          <p:nvPr/>
        </p:nvSpPr>
        <p:spPr>
          <a:xfrm>
            <a:off x="1278082" y="962272"/>
            <a:ext cx="85892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앞서서 </a:t>
            </a:r>
            <a:r>
              <a:rPr lang="en-US" altLang="ko-KR" dirty="0"/>
              <a:t>KT, SK</a:t>
            </a:r>
            <a:r>
              <a:rPr lang="ko-KR" altLang="en-US" dirty="0"/>
              <a:t>텔레콤의 산포도 및 회귀선을 제시하였다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동일한 산업</a:t>
            </a:r>
            <a:r>
              <a:rPr lang="en-US" altLang="ko-KR" dirty="0"/>
              <a:t>, </a:t>
            </a:r>
            <a:r>
              <a:rPr lang="ko-KR" altLang="en-US" dirty="0"/>
              <a:t>유사한 비즈니스 모델이라 의심되지 않는 유플러스 종목을 제시한다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25C89B6-0508-4F29-AC6F-98A06EE423A6}"/>
              </a:ext>
            </a:extLst>
          </p:cNvPr>
          <p:cNvSpPr txBox="1"/>
          <p:nvPr/>
        </p:nvSpPr>
        <p:spPr>
          <a:xfrm>
            <a:off x="1410624" y="5249394"/>
            <a:ext cx="967604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KT, SKT</a:t>
            </a:r>
            <a:r>
              <a:rPr lang="ko-KR" altLang="en-US" dirty="0"/>
              <a:t>와는 정반대로 똑같은 변수에 대하여 강한 양의 상관관계가 관찰된다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두 종목과는 다르게 실적에 대한 예측이 가격에 반영될 것이라는 것이 합리적으로 관찰된다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-&gt; </a:t>
            </a:r>
            <a:r>
              <a:rPr lang="ko-KR" altLang="en-US" b="1" dirty="0"/>
              <a:t>즉</a:t>
            </a:r>
            <a:r>
              <a:rPr lang="en-US" altLang="ko-KR" b="1" dirty="0"/>
              <a:t>, </a:t>
            </a:r>
            <a:r>
              <a:rPr lang="ko-KR" altLang="en-US" b="1" dirty="0"/>
              <a:t>거시적으로</a:t>
            </a:r>
            <a:r>
              <a:rPr lang="en-US" altLang="ko-KR" b="1" dirty="0"/>
              <a:t>, </a:t>
            </a:r>
            <a:r>
              <a:rPr lang="ko-KR" altLang="en-US" b="1" dirty="0"/>
              <a:t>산업으로 접근하는 </a:t>
            </a:r>
            <a:r>
              <a:rPr lang="en-US" altLang="ko-KR" b="1" dirty="0"/>
              <a:t>Top-Down </a:t>
            </a:r>
            <a:r>
              <a:rPr lang="ko-KR" altLang="en-US" b="1" dirty="0"/>
              <a:t>방식은 틀리며</a:t>
            </a:r>
            <a:endParaRPr lang="en-US" altLang="ko-KR" b="1" dirty="0"/>
          </a:p>
          <a:p>
            <a:r>
              <a:rPr lang="en-US" altLang="ko-KR" b="1" dirty="0"/>
              <a:t>    </a:t>
            </a:r>
            <a:r>
              <a:rPr lang="ko-KR" altLang="en-US" b="1" dirty="0"/>
              <a:t>일단 개별 기업 자체에 대하여 집중하는 </a:t>
            </a:r>
            <a:r>
              <a:rPr lang="en-US" altLang="ko-KR" b="1" dirty="0"/>
              <a:t>Bottom-Up </a:t>
            </a:r>
            <a:r>
              <a:rPr lang="ko-KR" altLang="en-US" b="1" dirty="0"/>
              <a:t>방식이 더 합리적이라 관찰된다</a:t>
            </a:r>
            <a:r>
              <a:rPr lang="en-US" altLang="ko-KR" b="1" dirty="0"/>
              <a:t>.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1063013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44">
            <a:extLst>
              <a:ext uri="{FF2B5EF4-FFF2-40B4-BE49-F238E27FC236}">
                <a16:creationId xmlns:a16="http://schemas.microsoft.com/office/drawing/2014/main" id="{D272F3B0-2DF6-4A2C-8D5C-40008B2AD38E}"/>
              </a:ext>
            </a:extLst>
          </p:cNvPr>
          <p:cNvSpPr/>
          <p:nvPr/>
        </p:nvSpPr>
        <p:spPr>
          <a:xfrm>
            <a:off x="127000" y="114300"/>
            <a:ext cx="6477000" cy="659123"/>
          </a:xfrm>
          <a:prstGeom prst="roundRect">
            <a:avLst/>
          </a:prstGeom>
          <a:solidFill>
            <a:srgbClr val="F1F4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D93D2C1-64A9-4F30-AEDA-EEF81C787C0E}"/>
              </a:ext>
            </a:extLst>
          </p:cNvPr>
          <p:cNvSpPr/>
          <p:nvPr/>
        </p:nvSpPr>
        <p:spPr>
          <a:xfrm>
            <a:off x="127000" y="114300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/>
              <a:t>통념</a:t>
            </a:r>
            <a:r>
              <a:rPr lang="en-US" altLang="ko-KR" dirty="0"/>
              <a:t>3. Top-Down </a:t>
            </a:r>
            <a:r>
              <a:rPr lang="ko-KR" altLang="en-US" dirty="0"/>
              <a:t>방식과 </a:t>
            </a:r>
            <a:r>
              <a:rPr lang="en-US" altLang="ko-KR" dirty="0"/>
              <a:t>Bottom-Up </a:t>
            </a:r>
            <a:r>
              <a:rPr lang="ko-KR" altLang="en-US" dirty="0"/>
              <a:t>방식 중</a:t>
            </a:r>
            <a:r>
              <a:rPr lang="en-US" altLang="ko-KR" dirty="0"/>
              <a:t>, </a:t>
            </a:r>
          </a:p>
          <a:p>
            <a:r>
              <a:rPr lang="en-US" altLang="ko-KR" dirty="0"/>
              <a:t>        </a:t>
            </a:r>
            <a:r>
              <a:rPr lang="ko-KR" altLang="en-US" dirty="0"/>
              <a:t>어느 쪽이 맞는가</a:t>
            </a:r>
            <a:r>
              <a:rPr lang="en-US" altLang="ko-KR" dirty="0"/>
              <a:t>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A24953-48FC-4B82-8FE3-4A11F35A1F97}"/>
              </a:ext>
            </a:extLst>
          </p:cNvPr>
          <p:cNvSpPr txBox="1"/>
          <p:nvPr/>
        </p:nvSpPr>
        <p:spPr>
          <a:xfrm>
            <a:off x="1278082" y="962272"/>
            <a:ext cx="72346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통신 산업에만 해당하는 우연한 결과일 수 있다는 생각이 들 수 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따라서 자동차 산업을 제시한다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8" name="그림 7" descr="텍스트, 지도, 주차이(가) 표시된 사진&#10;&#10;자동 생성된 설명">
            <a:extLst>
              <a:ext uri="{FF2B5EF4-FFF2-40B4-BE49-F238E27FC236}">
                <a16:creationId xmlns:a16="http://schemas.microsoft.com/office/drawing/2014/main" id="{1144A87C-6F61-4E52-BA76-CC7D217719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661" y="1941112"/>
            <a:ext cx="3614704" cy="2209163"/>
          </a:xfrm>
          <a:prstGeom prst="rect">
            <a:avLst/>
          </a:prstGeom>
        </p:spPr>
      </p:pic>
      <p:pic>
        <p:nvPicPr>
          <p:cNvPr id="10" name="그림 9" descr="텍스트, 지도, 주차, 테이블이(가) 표시된 사진&#10;&#10;자동 생성된 설명">
            <a:extLst>
              <a:ext uri="{FF2B5EF4-FFF2-40B4-BE49-F238E27FC236}">
                <a16:creationId xmlns:a16="http://schemas.microsoft.com/office/drawing/2014/main" id="{A279D70B-EC7C-40C7-8858-0367AEB93B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6365" y="1941112"/>
            <a:ext cx="3614704" cy="2209163"/>
          </a:xfrm>
          <a:prstGeom prst="rect">
            <a:avLst/>
          </a:prstGeom>
        </p:spPr>
      </p:pic>
      <p:pic>
        <p:nvPicPr>
          <p:cNvPr id="12" name="그림 11" descr="텍스트, 테이블, 그룹, 주차이(가) 표시된 사진&#10;&#10;자동 생성된 설명">
            <a:extLst>
              <a:ext uri="{FF2B5EF4-FFF2-40B4-BE49-F238E27FC236}">
                <a16:creationId xmlns:a16="http://schemas.microsoft.com/office/drawing/2014/main" id="{D92CA436-27CD-4F01-8FD4-05E06E9C36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1069" y="1941112"/>
            <a:ext cx="3485395" cy="220916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1FAADC3-0CA4-42BF-B59B-6A94EB08F401}"/>
              </a:ext>
            </a:extLst>
          </p:cNvPr>
          <p:cNvSpPr txBox="1"/>
          <p:nvPr/>
        </p:nvSpPr>
        <p:spPr>
          <a:xfrm>
            <a:off x="1278082" y="4344239"/>
            <a:ext cx="966315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현대와 기아차는 영업이익에</a:t>
            </a:r>
            <a:r>
              <a:rPr lang="en-US" altLang="ko-KR" dirty="0"/>
              <a:t> </a:t>
            </a:r>
            <a:r>
              <a:rPr lang="ko-KR" altLang="en-US" dirty="0"/>
              <a:t>의한 명확한</a:t>
            </a:r>
            <a:r>
              <a:rPr lang="en-US" altLang="ko-KR" dirty="0"/>
              <a:t>, </a:t>
            </a:r>
            <a:r>
              <a:rPr lang="ko-KR" altLang="en-US" dirty="0"/>
              <a:t>강력한 양의 관계가 관찰되나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쌍용차에 해당되진 않는 것으로 관찰된다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Top-Down</a:t>
            </a:r>
            <a:r>
              <a:rPr lang="ko-KR" altLang="en-US" dirty="0"/>
              <a:t>으로 접근하여 자동차가 전체적으로</a:t>
            </a:r>
            <a:r>
              <a:rPr lang="en-US" altLang="ko-KR" dirty="0"/>
              <a:t>, </a:t>
            </a:r>
            <a:r>
              <a:rPr lang="ko-KR" altLang="en-US" dirty="0"/>
              <a:t>획기적으로 많이 팔릴 것이란 정보가 있다고</a:t>
            </a:r>
            <a:endParaRPr lang="en-US" altLang="ko-KR" dirty="0"/>
          </a:p>
          <a:p>
            <a:r>
              <a:rPr lang="ko-KR" altLang="en-US" dirty="0"/>
              <a:t>가정하겠다</a:t>
            </a:r>
            <a:r>
              <a:rPr lang="en-US" altLang="ko-KR" dirty="0"/>
              <a:t>. </a:t>
            </a:r>
            <a:r>
              <a:rPr lang="ko-KR" altLang="en-US" dirty="0"/>
              <a:t>이 정보에 따라 자동차 산업을 선택하였고</a:t>
            </a:r>
            <a:r>
              <a:rPr lang="en-US" altLang="ko-KR" dirty="0"/>
              <a:t>, </a:t>
            </a:r>
            <a:r>
              <a:rPr lang="ko-KR" altLang="en-US" dirty="0"/>
              <a:t>하필 그 중에서 쌍용차를 골랐다면</a:t>
            </a:r>
            <a:endParaRPr lang="en-US" altLang="ko-KR" dirty="0"/>
          </a:p>
          <a:p>
            <a:r>
              <a:rPr lang="ko-KR" altLang="en-US" dirty="0"/>
              <a:t>그 정보를 효과적으로 활용하지 못할 가능성이 크다</a:t>
            </a:r>
            <a:r>
              <a:rPr lang="en-US" altLang="ko-KR" dirty="0"/>
              <a:t>.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029B691-2202-4E82-92A5-3ADAD84A2BED}"/>
              </a:ext>
            </a:extLst>
          </p:cNvPr>
          <p:cNvSpPr/>
          <p:nvPr/>
        </p:nvSpPr>
        <p:spPr>
          <a:xfrm>
            <a:off x="2160844" y="3355171"/>
            <a:ext cx="17764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기울기 </a:t>
            </a:r>
            <a:r>
              <a:rPr lang="en-US" altLang="ko-KR" dirty="0"/>
              <a:t>: </a:t>
            </a:r>
            <a:r>
              <a:rPr lang="ko-KR" altLang="en-US" dirty="0"/>
              <a:t>0.8469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3A9262B-0416-4D77-A11B-7701B09C2D32}"/>
              </a:ext>
            </a:extLst>
          </p:cNvPr>
          <p:cNvSpPr/>
          <p:nvPr/>
        </p:nvSpPr>
        <p:spPr>
          <a:xfrm>
            <a:off x="5902526" y="3355171"/>
            <a:ext cx="17764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기울기 </a:t>
            </a:r>
            <a:r>
              <a:rPr lang="en-US" altLang="ko-KR" dirty="0"/>
              <a:t>: 0.9156</a:t>
            </a:r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BE5FF9F-4202-4A79-AD08-F070EB81C158}"/>
              </a:ext>
            </a:extLst>
          </p:cNvPr>
          <p:cNvSpPr/>
          <p:nvPr/>
        </p:nvSpPr>
        <p:spPr>
          <a:xfrm>
            <a:off x="9292272" y="3355171"/>
            <a:ext cx="18710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기울기 </a:t>
            </a:r>
            <a:r>
              <a:rPr lang="en-US" altLang="ko-KR" dirty="0"/>
              <a:t>: -0.1055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880437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44">
            <a:extLst>
              <a:ext uri="{FF2B5EF4-FFF2-40B4-BE49-F238E27FC236}">
                <a16:creationId xmlns:a16="http://schemas.microsoft.com/office/drawing/2014/main" id="{DB09EE8C-1204-4947-AC59-458ADAAAE617}"/>
              </a:ext>
            </a:extLst>
          </p:cNvPr>
          <p:cNvSpPr/>
          <p:nvPr/>
        </p:nvSpPr>
        <p:spPr>
          <a:xfrm>
            <a:off x="127000" y="114300"/>
            <a:ext cx="6477000" cy="659123"/>
          </a:xfrm>
          <a:prstGeom prst="roundRect">
            <a:avLst/>
          </a:prstGeom>
          <a:solidFill>
            <a:srgbClr val="F1F4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E4E4253-C991-4A3A-9A19-F1ADD21A354E}"/>
              </a:ext>
            </a:extLst>
          </p:cNvPr>
          <p:cNvSpPr/>
          <p:nvPr/>
        </p:nvSpPr>
        <p:spPr>
          <a:xfrm>
            <a:off x="930564" y="259195"/>
            <a:ext cx="480521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dirty="0" err="1"/>
              <a:t>번외</a:t>
            </a:r>
            <a:r>
              <a:rPr lang="en-US" altLang="ko-KR" dirty="0"/>
              <a:t>. </a:t>
            </a:r>
            <a:r>
              <a:rPr lang="ko-KR" altLang="en-US" dirty="0"/>
              <a:t>만약 도박성을 추구하겠다면</a:t>
            </a:r>
            <a:endParaRPr lang="en-US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6333A51-B226-4B7D-890F-1C443AF4F3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564" y="1206568"/>
            <a:ext cx="9064160" cy="349301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3625263-F803-44AF-B5F1-03665D9246E6}"/>
              </a:ext>
            </a:extLst>
          </p:cNvPr>
          <p:cNvSpPr txBox="1"/>
          <p:nvPr/>
        </p:nvSpPr>
        <p:spPr>
          <a:xfrm>
            <a:off x="2702740" y="4809562"/>
            <a:ext cx="60660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독립변수에 대하여 종속변수가 위 아래로 넓게 </a:t>
            </a:r>
            <a:r>
              <a:rPr lang="ko-KR" altLang="en-US" dirty="0" err="1"/>
              <a:t>퍼져있는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변동성이 심대한 종목을 선택하는 것이 좋을 것이다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107374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모서리가 둥근 직사각형 44">
            <a:extLst>
              <a:ext uri="{FF2B5EF4-FFF2-40B4-BE49-F238E27FC236}">
                <a16:creationId xmlns:a16="http://schemas.microsoft.com/office/drawing/2014/main" id="{74D80D28-10D4-0B44-BAEF-2A955D84D94A}"/>
              </a:ext>
            </a:extLst>
          </p:cNvPr>
          <p:cNvSpPr/>
          <p:nvPr/>
        </p:nvSpPr>
        <p:spPr>
          <a:xfrm>
            <a:off x="168966" y="76042"/>
            <a:ext cx="4053784" cy="659123"/>
          </a:xfrm>
          <a:prstGeom prst="roundRect">
            <a:avLst/>
          </a:prstGeom>
          <a:solidFill>
            <a:srgbClr val="F1F4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AD91115-7C20-AA41-9AC6-A506D7F0EC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28" y="911250"/>
            <a:ext cx="6759146" cy="586083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4D81C00-5727-F04B-BAB2-440B493C31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9832" y="911250"/>
            <a:ext cx="5151428" cy="5758712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B0ED17D4-85F9-B04B-92EA-3F39EC07C3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050" y="1576232"/>
            <a:ext cx="3568700" cy="15748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3D74BC8B-EA67-3648-9BBE-EB276530B6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84214" y="1624410"/>
            <a:ext cx="4722663" cy="2361332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E24BBBC1-38E3-F94D-B64D-2A7643E84B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50290" y="1718473"/>
            <a:ext cx="4796841" cy="1768575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B3CB14B1-1991-0947-9665-8DC46B0950F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7036" y="1624410"/>
            <a:ext cx="5885646" cy="1676415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DCF9FFB3-3BDE-474E-A92E-FCC66EE54DF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47125" y="1716184"/>
            <a:ext cx="4796840" cy="814667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EC884500-6485-1743-9057-B5D7149F12A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76161" y="1576232"/>
            <a:ext cx="4723937" cy="2927733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E2B3BA63-97C6-CA47-BE10-68BCB581A02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4636" y="1718473"/>
            <a:ext cx="6020813" cy="2686578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DFB8BF64-B8F2-A046-91C4-E865D3AFABD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19516" y="1761054"/>
            <a:ext cx="6147150" cy="2361332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F321D678-59C4-2A4C-A358-1F227A5CF807}"/>
              </a:ext>
            </a:extLst>
          </p:cNvPr>
          <p:cNvSpPr txBox="1"/>
          <p:nvPr/>
        </p:nvSpPr>
        <p:spPr>
          <a:xfrm>
            <a:off x="2186609" y="5367424"/>
            <a:ext cx="78187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b="1" dirty="0"/>
              <a:t>회의를 통해 주가의 특성을 고려해서 </a:t>
            </a:r>
            <a:r>
              <a:rPr kumimoji="1" lang="ko-KR" altLang="en-US" sz="2000" b="1" dirty="0" err="1"/>
              <a:t>결측치를</a:t>
            </a:r>
            <a:r>
              <a:rPr kumimoji="1" lang="ko-KR" altLang="en-US" sz="2000" b="1" dirty="0"/>
              <a:t> 가지는 변수들은 각 회사들의 연도별 평균을 가지고 처리하였다</a:t>
            </a:r>
            <a:r>
              <a:rPr kumimoji="1" lang="en-US" altLang="ko-KR" sz="2000" b="1" dirty="0"/>
              <a:t>.</a:t>
            </a:r>
            <a:endParaRPr kumimoji="1" lang="ko-Kore-KR" altLang="en-US" sz="20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CA90958-446E-614C-B3FB-867D29059514}"/>
              </a:ext>
            </a:extLst>
          </p:cNvPr>
          <p:cNvSpPr txBox="1"/>
          <p:nvPr/>
        </p:nvSpPr>
        <p:spPr>
          <a:xfrm>
            <a:off x="108956" y="177493"/>
            <a:ext cx="41553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800" b="1" dirty="0">
                <a:latin typeface="+mj-ea"/>
                <a:ea typeface="+mj-ea"/>
              </a:rPr>
              <a:t>심화 분석 데이터 전처리</a:t>
            </a:r>
            <a:endParaRPr kumimoji="1" lang="ko-Kore-KR" altLang="en-US" sz="28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6440418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모서리가 둥근 직사각형 44">
            <a:extLst>
              <a:ext uri="{FF2B5EF4-FFF2-40B4-BE49-F238E27FC236}">
                <a16:creationId xmlns:a16="http://schemas.microsoft.com/office/drawing/2014/main" id="{454225A1-530F-49DA-BFBE-095C883B6C46}"/>
              </a:ext>
            </a:extLst>
          </p:cNvPr>
          <p:cNvSpPr/>
          <p:nvPr/>
        </p:nvSpPr>
        <p:spPr>
          <a:xfrm>
            <a:off x="168966" y="76042"/>
            <a:ext cx="4053784" cy="659123"/>
          </a:xfrm>
          <a:prstGeom prst="roundRect">
            <a:avLst/>
          </a:prstGeom>
          <a:solidFill>
            <a:srgbClr val="F1F4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9E7F66A-B03A-6649-89DE-D1E08838BD0F}"/>
              </a:ext>
            </a:extLst>
          </p:cNvPr>
          <p:cNvSpPr/>
          <p:nvPr/>
        </p:nvSpPr>
        <p:spPr>
          <a:xfrm>
            <a:off x="259110" y="574200"/>
            <a:ext cx="1167378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C2A409A-CF13-8543-8EA9-F702E790D71A}"/>
              </a:ext>
            </a:extLst>
          </p:cNvPr>
          <p:cNvSpPr txBox="1"/>
          <p:nvPr/>
        </p:nvSpPr>
        <p:spPr>
          <a:xfrm>
            <a:off x="2323321" y="1165165"/>
            <a:ext cx="7200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>
                    <a:lumMod val="7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“           ”</a:t>
            </a:r>
            <a:endParaRPr lang="ko-KR" altLang="en-US" sz="6000" dirty="0">
              <a:solidFill>
                <a:schemeClr val="bg1">
                  <a:lumMod val="75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9C7DBA1-870D-2B43-8ADB-42824A768739}"/>
              </a:ext>
            </a:extLst>
          </p:cNvPr>
          <p:cNvSpPr txBox="1"/>
          <p:nvPr/>
        </p:nvSpPr>
        <p:spPr>
          <a:xfrm>
            <a:off x="5131394" y="2031002"/>
            <a:ext cx="1512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pc="-150" dirty="0">
                <a:solidFill>
                  <a:srgbClr val="17375E"/>
                </a:solidFill>
              </a:rPr>
              <a:t>종속변수 </a:t>
            </a:r>
            <a:endParaRPr lang="en-US" altLang="ko-KR" b="1" spc="-150" dirty="0">
              <a:solidFill>
                <a:srgbClr val="17375E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99F5594-E4F8-CB4D-B03F-7C6A2AB4AD3D}"/>
              </a:ext>
            </a:extLst>
          </p:cNvPr>
          <p:cNvSpPr txBox="1"/>
          <p:nvPr/>
        </p:nvSpPr>
        <p:spPr>
          <a:xfrm>
            <a:off x="3727477" y="1237173"/>
            <a:ext cx="43204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spc="-150" dirty="0">
                <a:solidFill>
                  <a:schemeClr val="tx2">
                    <a:lumMod val="75000"/>
                  </a:schemeClr>
                </a:solidFill>
                <a:latin typeface="+mj-lt"/>
                <a:ea typeface="HY헤드라인M" pitchFamily="18" charset="-127"/>
              </a:rPr>
              <a:t>주가 예측</a:t>
            </a:r>
          </a:p>
        </p:txBody>
      </p:sp>
      <p:cxnSp>
        <p:nvCxnSpPr>
          <p:cNvPr id="19" name="직선 연결선 13">
            <a:extLst>
              <a:ext uri="{FF2B5EF4-FFF2-40B4-BE49-F238E27FC236}">
                <a16:creationId xmlns:a16="http://schemas.microsoft.com/office/drawing/2014/main" id="{DBED66A6-95EC-C34A-AF15-1FCA848BE100}"/>
              </a:ext>
            </a:extLst>
          </p:cNvPr>
          <p:cNvCxnSpPr/>
          <p:nvPr/>
        </p:nvCxnSpPr>
        <p:spPr>
          <a:xfrm>
            <a:off x="3475449" y="1885245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D0484A7-8462-CF48-9513-268DAFA5F29A}"/>
              </a:ext>
            </a:extLst>
          </p:cNvPr>
          <p:cNvSpPr/>
          <p:nvPr/>
        </p:nvSpPr>
        <p:spPr>
          <a:xfrm>
            <a:off x="4051513" y="3236251"/>
            <a:ext cx="3672408" cy="1961362"/>
          </a:xfrm>
          <a:prstGeom prst="rect">
            <a:avLst/>
          </a:prstGeom>
          <a:noFill/>
          <a:ln w="76200">
            <a:solidFill>
              <a:srgbClr val="1737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b="1" dirty="0" err="1">
                <a:solidFill>
                  <a:srgbClr val="17375E"/>
                </a:solidFill>
              </a:rPr>
              <a:t>지도학습</a:t>
            </a:r>
            <a:r>
              <a:rPr kumimoji="1" lang="ko-KR" altLang="en-US" sz="2000" b="1" dirty="0">
                <a:solidFill>
                  <a:srgbClr val="17375E"/>
                </a:solidFill>
              </a:rPr>
              <a:t> </a:t>
            </a:r>
            <a:r>
              <a:rPr kumimoji="1" lang="en-US" altLang="ko-KR" sz="2000" b="1" dirty="0">
                <a:solidFill>
                  <a:srgbClr val="17375E"/>
                </a:solidFill>
              </a:rPr>
              <a:t>:</a:t>
            </a:r>
            <a:r>
              <a:rPr kumimoji="1" lang="ko-KR" altLang="en-US" sz="2000" b="1" dirty="0">
                <a:solidFill>
                  <a:srgbClr val="17375E"/>
                </a:solidFill>
              </a:rPr>
              <a:t> 회귀</a:t>
            </a:r>
            <a:r>
              <a:rPr kumimoji="1" lang="en-US" altLang="ko-KR" sz="2000" b="1" dirty="0">
                <a:solidFill>
                  <a:srgbClr val="17375E"/>
                </a:solidFill>
              </a:rPr>
              <a:t>(Regression)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B4962A2D-CD91-8547-AEC3-FC4F522230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 flipH="1" flipV="1">
            <a:off x="1987811" y="2095572"/>
            <a:ext cx="2658025" cy="1610672"/>
          </a:xfrm>
          <a:prstGeom prst="rect">
            <a:avLst/>
          </a:prstGeom>
        </p:spPr>
      </p:pic>
      <p:pic>
        <p:nvPicPr>
          <p:cNvPr id="26" name="그림 25" descr="케이크이(가) 표시된 사진&#10;&#10;자동 생성된 설명">
            <a:extLst>
              <a:ext uri="{FF2B5EF4-FFF2-40B4-BE49-F238E27FC236}">
                <a16:creationId xmlns:a16="http://schemas.microsoft.com/office/drawing/2014/main" id="{2E9E3716-D82B-954C-AB08-C7FB62AAA9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3909" y="2095572"/>
            <a:ext cx="2333714" cy="1610674"/>
          </a:xfrm>
          <a:prstGeom prst="rect">
            <a:avLst/>
          </a:prstGeom>
          <a:ln w="57150">
            <a:solidFill>
              <a:srgbClr val="FF0000"/>
            </a:solidFill>
          </a:ln>
        </p:spPr>
      </p:pic>
      <p:pic>
        <p:nvPicPr>
          <p:cNvPr id="27" name="그림 26" descr="텍스트, 지도, 남자, 표지판이(가) 표시된 사진&#10;&#10;자동 생성된 설명">
            <a:extLst>
              <a:ext uri="{FF2B5EF4-FFF2-40B4-BE49-F238E27FC236}">
                <a16:creationId xmlns:a16="http://schemas.microsoft.com/office/drawing/2014/main" id="{A517FC49-C2F9-474A-A69A-A2932910F5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4833" y="4636652"/>
            <a:ext cx="2511004" cy="1759850"/>
          </a:xfrm>
          <a:prstGeom prst="rect">
            <a:avLst/>
          </a:prstGeom>
          <a:ln w="57150">
            <a:noFill/>
          </a:ln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BFFCE1B0-7F38-D34F-8B07-2ECED0C84BAB}"/>
              </a:ext>
            </a:extLst>
          </p:cNvPr>
          <p:cNvSpPr/>
          <p:nvPr/>
        </p:nvSpPr>
        <p:spPr>
          <a:xfrm>
            <a:off x="1030314" y="45526"/>
            <a:ext cx="233108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800" b="1" spc="-150" dirty="0"/>
              <a:t>알고리즘 선정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DD3B27E-EF25-D842-88BB-E617B39CBDF6}"/>
              </a:ext>
            </a:extLst>
          </p:cNvPr>
          <p:cNvSpPr/>
          <p:nvPr/>
        </p:nvSpPr>
        <p:spPr>
          <a:xfrm>
            <a:off x="7073900" y="4761668"/>
            <a:ext cx="4127500" cy="1334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dirty="0">
                <a:solidFill>
                  <a:schemeClr val="tx1"/>
                </a:solidFill>
              </a:rPr>
              <a:t>3</a:t>
            </a:r>
            <a:r>
              <a:rPr kumimoji="1" lang="ko-KR" altLang="en-US" dirty="0">
                <a:solidFill>
                  <a:schemeClr val="tx1"/>
                </a:solidFill>
              </a:rPr>
              <a:t>가지 알고리즘 중 가장 높은 예측력을 보이는 </a:t>
            </a:r>
            <a:r>
              <a:rPr kumimoji="1" lang="en-US" altLang="ko-KR" b="1" dirty="0">
                <a:solidFill>
                  <a:srgbClr val="FF0000"/>
                </a:solidFill>
              </a:rPr>
              <a:t>Random Forest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ko-KR" altLang="en-US" dirty="0">
                <a:solidFill>
                  <a:schemeClr val="tx1"/>
                </a:solidFill>
              </a:rPr>
              <a:t>알고리즘을 채택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45269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44">
            <a:extLst>
              <a:ext uri="{FF2B5EF4-FFF2-40B4-BE49-F238E27FC236}">
                <a16:creationId xmlns:a16="http://schemas.microsoft.com/office/drawing/2014/main" id="{E02F416E-84AB-4E0B-9550-9B017E5BA946}"/>
              </a:ext>
            </a:extLst>
          </p:cNvPr>
          <p:cNvSpPr/>
          <p:nvPr/>
        </p:nvSpPr>
        <p:spPr>
          <a:xfrm>
            <a:off x="711200" y="627062"/>
            <a:ext cx="1536700" cy="659123"/>
          </a:xfrm>
          <a:prstGeom prst="roundRect">
            <a:avLst/>
          </a:prstGeom>
          <a:solidFill>
            <a:srgbClr val="F1F4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ko-KR" altLang="en-US" dirty="0"/>
              <a:t>연구 취지</a:t>
            </a:r>
            <a:endParaRPr lang="en-US" altLang="ko-KR" dirty="0"/>
          </a:p>
          <a:p>
            <a:pPr marL="514350" indent="-514350">
              <a:buAutoNum type="arabicPeriod"/>
            </a:pPr>
            <a:r>
              <a:rPr lang="ko-KR" altLang="en-US" dirty="0"/>
              <a:t>데이터 설명</a:t>
            </a:r>
            <a:endParaRPr lang="en-US" altLang="ko-KR" dirty="0"/>
          </a:p>
          <a:p>
            <a:pPr marL="514350" indent="-514350">
              <a:buAutoNum type="arabicPeriod"/>
            </a:pPr>
            <a:r>
              <a:rPr lang="ko-KR" altLang="en-US" dirty="0"/>
              <a:t>연구 방법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4.  </a:t>
            </a:r>
            <a:r>
              <a:rPr lang="ko-KR" altLang="en-US" dirty="0"/>
              <a:t>연구 결과 및 </a:t>
            </a:r>
            <a:r>
              <a:rPr lang="ko-KR" altLang="en-US" dirty="0" err="1"/>
              <a:t>인싸이트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5.  </a:t>
            </a:r>
            <a:r>
              <a:rPr lang="ko-KR" altLang="en-US" dirty="0"/>
              <a:t>한계점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6.  </a:t>
            </a:r>
            <a:r>
              <a:rPr lang="ko-KR" altLang="en-US" dirty="0"/>
              <a:t>차후 계획 및 목표</a:t>
            </a:r>
          </a:p>
        </p:txBody>
      </p:sp>
    </p:spTree>
    <p:extLst>
      <p:ext uri="{BB962C8B-B14F-4D97-AF65-F5344CB8AC3E}">
        <p14:creationId xmlns:p14="http://schemas.microsoft.com/office/powerpoint/2010/main" val="36562128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모서리가 둥근 직사각형 44">
            <a:extLst>
              <a:ext uri="{FF2B5EF4-FFF2-40B4-BE49-F238E27FC236}">
                <a16:creationId xmlns:a16="http://schemas.microsoft.com/office/drawing/2014/main" id="{FE71606F-A3C3-4F4E-8E9E-35E8A0707D43}"/>
              </a:ext>
            </a:extLst>
          </p:cNvPr>
          <p:cNvSpPr/>
          <p:nvPr/>
        </p:nvSpPr>
        <p:spPr>
          <a:xfrm>
            <a:off x="168966" y="76042"/>
            <a:ext cx="4053784" cy="659123"/>
          </a:xfrm>
          <a:prstGeom prst="roundRect">
            <a:avLst/>
          </a:prstGeom>
          <a:solidFill>
            <a:srgbClr val="F1F4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9E7F66A-B03A-6649-89DE-D1E08838BD0F}"/>
              </a:ext>
            </a:extLst>
          </p:cNvPr>
          <p:cNvSpPr/>
          <p:nvPr/>
        </p:nvSpPr>
        <p:spPr>
          <a:xfrm>
            <a:off x="259110" y="620688"/>
            <a:ext cx="1167378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FFCE1B0-7F38-D34F-8B07-2ECED0C84BAB}"/>
              </a:ext>
            </a:extLst>
          </p:cNvPr>
          <p:cNvSpPr/>
          <p:nvPr/>
        </p:nvSpPr>
        <p:spPr>
          <a:xfrm>
            <a:off x="1370151" y="84039"/>
            <a:ext cx="165141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800" b="1" spc="-150" dirty="0"/>
              <a:t>분석 결과</a:t>
            </a:r>
          </a:p>
        </p:txBody>
      </p:sp>
      <p:pic>
        <p:nvPicPr>
          <p:cNvPr id="18" name="그림 17" descr="스크린샷이(가) 표시된 사진&#10;&#10;자동 생성된 설명">
            <a:extLst>
              <a:ext uri="{FF2B5EF4-FFF2-40B4-BE49-F238E27FC236}">
                <a16:creationId xmlns:a16="http://schemas.microsoft.com/office/drawing/2014/main" id="{6E4F48E2-DB72-F146-8EB9-42986EF2F8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110" y="1010204"/>
            <a:ext cx="6033180" cy="3027600"/>
          </a:xfrm>
          <a:prstGeom prst="rect">
            <a:avLst/>
          </a:prstGeom>
        </p:spPr>
      </p:pic>
      <p:pic>
        <p:nvPicPr>
          <p:cNvPr id="14" name="그림 13" descr="스크린샷이(가) 표시된 사진&#10;&#10;자동 생성된 설명">
            <a:extLst>
              <a:ext uri="{FF2B5EF4-FFF2-40B4-BE49-F238E27FC236}">
                <a16:creationId xmlns:a16="http://schemas.microsoft.com/office/drawing/2014/main" id="{7B0B3076-E7DB-0B4D-87A0-1E0C2101AF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7948" y="3410546"/>
            <a:ext cx="6033181" cy="30276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BE2AF15-2AF9-4F4D-9E3F-74CD6A7128E5}"/>
              </a:ext>
            </a:extLst>
          </p:cNvPr>
          <p:cNvSpPr txBox="1"/>
          <p:nvPr/>
        </p:nvSpPr>
        <p:spPr>
          <a:xfrm>
            <a:off x="6716452" y="1774653"/>
            <a:ext cx="42915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ore-KR" altLang="en-US" dirty="0"/>
              <a:t>총</a:t>
            </a:r>
            <a:r>
              <a:rPr kumimoji="1" lang="ko-KR" altLang="en-US" dirty="0"/>
              <a:t> </a:t>
            </a:r>
            <a:r>
              <a:rPr kumimoji="1" lang="en-US" altLang="ko-KR" dirty="0"/>
              <a:t>12</a:t>
            </a:r>
            <a:r>
              <a:rPr kumimoji="1" lang="ko-KR" altLang="en-US" dirty="0"/>
              <a:t>가지 독립변수를 가지고 </a:t>
            </a:r>
            <a:r>
              <a:rPr kumimoji="1" lang="en-US" altLang="ko-KR" dirty="0"/>
              <a:t>Random Forest </a:t>
            </a:r>
            <a:r>
              <a:rPr kumimoji="1" lang="ko-KR" altLang="en-US" dirty="0"/>
              <a:t>알고리즘으로 예측을 했을 때 총 </a:t>
            </a:r>
            <a:r>
              <a:rPr kumimoji="1" lang="en-US" altLang="ko-KR" dirty="0"/>
              <a:t>4</a:t>
            </a:r>
            <a:r>
              <a:rPr kumimoji="1" lang="ko-KR" altLang="en-US" dirty="0"/>
              <a:t>가지의 중요 변수를 확인 하였다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왼쪽 화살표[L] 3">
            <a:extLst>
              <a:ext uri="{FF2B5EF4-FFF2-40B4-BE49-F238E27FC236}">
                <a16:creationId xmlns:a16="http://schemas.microsoft.com/office/drawing/2014/main" id="{F8054F7C-5FE0-2C45-AA86-603D36669F9A}"/>
              </a:ext>
            </a:extLst>
          </p:cNvPr>
          <p:cNvSpPr/>
          <p:nvPr/>
        </p:nvSpPr>
        <p:spPr>
          <a:xfrm rot="19551530">
            <a:off x="5451023" y="3433174"/>
            <a:ext cx="961293" cy="351693"/>
          </a:xfrm>
          <a:prstGeom prst="lef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4248AE5-543A-414A-A054-0E867E385D7D}"/>
              </a:ext>
            </a:extLst>
          </p:cNvPr>
          <p:cNvSpPr txBox="1"/>
          <p:nvPr/>
        </p:nvSpPr>
        <p:spPr>
          <a:xfrm>
            <a:off x="1064670" y="4587877"/>
            <a:ext cx="42915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ore-KR" altLang="en-US" dirty="0"/>
              <a:t>높은</a:t>
            </a:r>
            <a:r>
              <a:rPr kumimoji="1" lang="ko-KR" altLang="en-US" dirty="0"/>
              <a:t> 중요도를 보이는 </a:t>
            </a:r>
            <a:r>
              <a:rPr kumimoji="1" lang="en-US" altLang="ko-KR" dirty="0"/>
              <a:t>BPS, PBR, </a:t>
            </a:r>
            <a:r>
              <a:rPr kumimoji="1" lang="ko-KR" altLang="en-US" dirty="0"/>
              <a:t>자본총계</a:t>
            </a:r>
            <a:r>
              <a:rPr kumimoji="1" lang="en-US" altLang="ko-KR" dirty="0"/>
              <a:t>,</a:t>
            </a:r>
          </a:p>
          <a:p>
            <a:pPr algn="ctr"/>
            <a:r>
              <a:rPr kumimoji="1" lang="ko-KR" altLang="en-US" dirty="0"/>
              <a:t>매출액을 가지고 예측을 하였을 때 다음과 같이 더 높은 </a:t>
            </a:r>
            <a:r>
              <a:rPr kumimoji="1" lang="ko-KR" altLang="en-US" dirty="0" err="1"/>
              <a:t>예측률을</a:t>
            </a:r>
            <a:r>
              <a:rPr kumimoji="1" lang="ko-KR" altLang="en-US" dirty="0"/>
              <a:t> 얻었다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EE5DBB0-4884-7F48-9246-FE42D6F24C6D}"/>
              </a:ext>
            </a:extLst>
          </p:cNvPr>
          <p:cNvSpPr/>
          <p:nvPr/>
        </p:nvSpPr>
        <p:spPr>
          <a:xfrm>
            <a:off x="4222750" y="260770"/>
            <a:ext cx="15215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b="1" spc="-150" dirty="0"/>
              <a:t>중요 변수 선정</a:t>
            </a:r>
          </a:p>
        </p:txBody>
      </p:sp>
    </p:spTree>
    <p:extLst>
      <p:ext uri="{BB962C8B-B14F-4D97-AF65-F5344CB8AC3E}">
        <p14:creationId xmlns:p14="http://schemas.microsoft.com/office/powerpoint/2010/main" val="5612426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79E7F66A-B03A-6649-89DE-D1E08838BD0F}"/>
              </a:ext>
            </a:extLst>
          </p:cNvPr>
          <p:cNvSpPr/>
          <p:nvPr/>
        </p:nvSpPr>
        <p:spPr>
          <a:xfrm>
            <a:off x="259110" y="620688"/>
            <a:ext cx="1167378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EE5DBB0-4884-7F48-9246-FE42D6F24C6D}"/>
              </a:ext>
            </a:extLst>
          </p:cNvPr>
          <p:cNvSpPr/>
          <p:nvPr/>
        </p:nvSpPr>
        <p:spPr>
          <a:xfrm>
            <a:off x="4222750" y="260648"/>
            <a:ext cx="19431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b="1" spc="-150" dirty="0"/>
              <a:t>주 가 </a:t>
            </a:r>
            <a:r>
              <a:rPr lang="en-US" altLang="ko-KR" b="1" spc="-150" dirty="0"/>
              <a:t>&amp;</a:t>
            </a:r>
            <a:r>
              <a:rPr lang="ko-KR" altLang="en-US" b="1" spc="-150" dirty="0"/>
              <a:t> 변수 </a:t>
            </a:r>
            <a:r>
              <a:rPr lang="ko-KR" altLang="en-US" b="1" spc="-150" dirty="0" err="1"/>
              <a:t>산점도</a:t>
            </a:r>
            <a:endParaRPr lang="ko-KR" altLang="en-US" b="1" spc="-150" dirty="0"/>
          </a:p>
        </p:txBody>
      </p:sp>
      <p:pic>
        <p:nvPicPr>
          <p:cNvPr id="8" name="그림 7" descr="지도, 텍스트, 테이블, 남자이(가) 표시된 사진&#10;&#10;자동 생성된 설명">
            <a:extLst>
              <a:ext uri="{FF2B5EF4-FFF2-40B4-BE49-F238E27FC236}">
                <a16:creationId xmlns:a16="http://schemas.microsoft.com/office/drawing/2014/main" id="{2A728635-CE8F-7C44-8730-DD7630E707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9765" y="1556792"/>
            <a:ext cx="9032471" cy="4532718"/>
          </a:xfrm>
          <a:prstGeom prst="rect">
            <a:avLst/>
          </a:prstGeom>
        </p:spPr>
      </p:pic>
      <p:sp>
        <p:nvSpPr>
          <p:cNvPr id="6" name="모서리가 둥근 직사각형 44">
            <a:extLst>
              <a:ext uri="{FF2B5EF4-FFF2-40B4-BE49-F238E27FC236}">
                <a16:creationId xmlns:a16="http://schemas.microsoft.com/office/drawing/2014/main" id="{7326F060-4F19-4DA5-B70D-9865BBDE39BC}"/>
              </a:ext>
            </a:extLst>
          </p:cNvPr>
          <p:cNvSpPr/>
          <p:nvPr/>
        </p:nvSpPr>
        <p:spPr>
          <a:xfrm>
            <a:off x="168966" y="76043"/>
            <a:ext cx="4053784" cy="544646"/>
          </a:xfrm>
          <a:prstGeom prst="roundRect">
            <a:avLst/>
          </a:prstGeom>
          <a:solidFill>
            <a:srgbClr val="F1F4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60B4210-BC51-4424-9655-0A9BABE98232}"/>
              </a:ext>
            </a:extLst>
          </p:cNvPr>
          <p:cNvSpPr/>
          <p:nvPr/>
        </p:nvSpPr>
        <p:spPr>
          <a:xfrm>
            <a:off x="1370151" y="84039"/>
            <a:ext cx="165141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800" b="1" spc="-150" dirty="0"/>
              <a:t>분석 결과</a:t>
            </a:r>
          </a:p>
        </p:txBody>
      </p:sp>
    </p:spTree>
    <p:extLst>
      <p:ext uri="{BB962C8B-B14F-4D97-AF65-F5344CB8AC3E}">
        <p14:creationId xmlns:p14="http://schemas.microsoft.com/office/powerpoint/2010/main" val="29764494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79E7F66A-B03A-6649-89DE-D1E08838BD0F}"/>
              </a:ext>
            </a:extLst>
          </p:cNvPr>
          <p:cNvSpPr/>
          <p:nvPr/>
        </p:nvSpPr>
        <p:spPr>
          <a:xfrm>
            <a:off x="259110" y="620688"/>
            <a:ext cx="1167378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E2AF15-2AF9-4F4D-9E3F-74CD6A7128E5}"/>
              </a:ext>
            </a:extLst>
          </p:cNvPr>
          <p:cNvSpPr txBox="1"/>
          <p:nvPr/>
        </p:nvSpPr>
        <p:spPr>
          <a:xfrm>
            <a:off x="8898567" y="2932205"/>
            <a:ext cx="27668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dirty="0"/>
              <a:t>설명력 </a:t>
            </a:r>
            <a:r>
              <a:rPr kumimoji="1" lang="en-US" altLang="ko-KR" dirty="0"/>
              <a:t>:</a:t>
            </a:r>
            <a:r>
              <a:rPr kumimoji="1" lang="ko-KR" altLang="en-US" dirty="0"/>
              <a:t> 약 </a:t>
            </a:r>
            <a:r>
              <a:rPr kumimoji="1" lang="en-US" altLang="ko-KR" dirty="0"/>
              <a:t>86%</a:t>
            </a:r>
          </a:p>
          <a:p>
            <a:pPr algn="ctr"/>
            <a:r>
              <a:rPr kumimoji="1" lang="en-US" altLang="ko-Kore-KR" dirty="0" err="1"/>
              <a:t>Mse</a:t>
            </a:r>
            <a:r>
              <a:rPr kumimoji="1" lang="en-US" altLang="ko-Kore-KR" dirty="0"/>
              <a:t> : </a:t>
            </a:r>
            <a:r>
              <a:rPr kumimoji="1" lang="ko-KR" altLang="en-US" dirty="0"/>
              <a:t>약 </a:t>
            </a:r>
            <a:r>
              <a:rPr kumimoji="1" lang="en-US" altLang="ko-KR" dirty="0"/>
              <a:t>0.0007</a:t>
            </a:r>
          </a:p>
          <a:p>
            <a:pPr algn="ctr"/>
            <a:r>
              <a:rPr kumimoji="1" lang="ko-KR" altLang="en-US" dirty="0"/>
              <a:t>상관도 </a:t>
            </a:r>
            <a:r>
              <a:rPr kumimoji="1" lang="en-US" altLang="ko-KR" dirty="0"/>
              <a:t>:</a:t>
            </a:r>
            <a:r>
              <a:rPr kumimoji="1" lang="ko-KR" altLang="en-US" dirty="0"/>
              <a:t> 약 </a:t>
            </a:r>
            <a:r>
              <a:rPr kumimoji="1" lang="en-US" altLang="ko-KR" dirty="0"/>
              <a:t>0.93</a:t>
            </a:r>
            <a:endParaRPr kumimoji="1" lang="ko-Kore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EE5DBB0-4884-7F48-9246-FE42D6F24C6D}"/>
              </a:ext>
            </a:extLst>
          </p:cNvPr>
          <p:cNvSpPr/>
          <p:nvPr/>
        </p:nvSpPr>
        <p:spPr>
          <a:xfrm>
            <a:off x="4312894" y="402511"/>
            <a:ext cx="23663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b="1" spc="-150" dirty="0"/>
              <a:t>주가 </a:t>
            </a:r>
            <a:r>
              <a:rPr lang="en-US" altLang="ko-KR" b="1" spc="-150" dirty="0"/>
              <a:t>&amp;</a:t>
            </a:r>
            <a:r>
              <a:rPr lang="ko-KR" altLang="en-US" b="1" spc="-150" dirty="0"/>
              <a:t> 예측 주가 </a:t>
            </a:r>
            <a:r>
              <a:rPr lang="ko-KR" altLang="en-US" b="1" spc="-150" dirty="0" err="1"/>
              <a:t>산점도</a:t>
            </a:r>
            <a:endParaRPr lang="ko-KR" altLang="en-US" b="1" spc="-150" dirty="0"/>
          </a:p>
        </p:txBody>
      </p:sp>
      <p:pic>
        <p:nvPicPr>
          <p:cNvPr id="5" name="그림 4" descr="텍스트, 지도, 빨간색, 하얀색이(가) 표시된 사진&#10;&#10;자동 생성된 설명">
            <a:extLst>
              <a:ext uri="{FF2B5EF4-FFF2-40B4-BE49-F238E27FC236}">
                <a16:creationId xmlns:a16="http://schemas.microsoft.com/office/drawing/2014/main" id="{F5244C9A-99B8-854A-9F3F-0704391986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431" y="1320628"/>
            <a:ext cx="8262815" cy="41464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6F9D5FD-A622-874A-947C-6C22A41F8211}"/>
              </a:ext>
            </a:extLst>
          </p:cNvPr>
          <p:cNvSpPr txBox="1"/>
          <p:nvPr/>
        </p:nvSpPr>
        <p:spPr>
          <a:xfrm>
            <a:off x="1834662" y="5777537"/>
            <a:ext cx="85226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ore-KR" altLang="en-US" dirty="0"/>
              <a:t>현재</a:t>
            </a:r>
            <a:r>
              <a:rPr kumimoji="1" lang="ko-KR" altLang="en-US" dirty="0"/>
              <a:t> 가지고 있는 데이터 셋을 통해 얻은 결론은 </a:t>
            </a:r>
            <a:r>
              <a:rPr kumimoji="1" lang="ko-KR" altLang="en-US" b="1" dirty="0"/>
              <a:t>주가</a:t>
            </a:r>
            <a:r>
              <a:rPr kumimoji="1" lang="ko-KR" altLang="en-US" dirty="0"/>
              <a:t>를 예측 </a:t>
            </a:r>
            <a:r>
              <a:rPr kumimoji="1" lang="ko-KR" altLang="en-US"/>
              <a:t>할 때에는</a:t>
            </a:r>
            <a:endParaRPr kumimoji="1" lang="en-US" altLang="ko-KR" dirty="0"/>
          </a:p>
          <a:p>
            <a:pPr algn="ctr"/>
            <a:r>
              <a:rPr kumimoji="1" lang="ko-KR" altLang="en-US" dirty="0"/>
              <a:t> </a:t>
            </a:r>
            <a:r>
              <a:rPr kumimoji="1" lang="en-US" altLang="ko-KR" b="1" u="sng" dirty="0"/>
              <a:t>BPS, PBR, </a:t>
            </a:r>
            <a:r>
              <a:rPr kumimoji="1" lang="ko-KR" altLang="en-US" b="1" u="sng" dirty="0"/>
              <a:t>매출액</a:t>
            </a:r>
            <a:r>
              <a:rPr kumimoji="1" lang="en-US" altLang="ko-KR" b="1" u="sng" dirty="0"/>
              <a:t>,</a:t>
            </a:r>
            <a:r>
              <a:rPr kumimoji="1" lang="ko-KR" altLang="en-US" b="1" u="sng" dirty="0"/>
              <a:t> 자본 총계</a:t>
            </a:r>
            <a:r>
              <a:rPr kumimoji="1" lang="ko-KR" altLang="en-US" dirty="0"/>
              <a:t>를 가지고 예측 해야 가장 높은 </a:t>
            </a:r>
            <a:r>
              <a:rPr kumimoji="1" lang="ko-KR" altLang="en-US" dirty="0" err="1"/>
              <a:t>예측률을</a:t>
            </a:r>
            <a:r>
              <a:rPr kumimoji="1" lang="ko-KR" altLang="en-US" dirty="0"/>
              <a:t> 보인다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8" name="모서리가 둥근 직사각형 44">
            <a:extLst>
              <a:ext uri="{FF2B5EF4-FFF2-40B4-BE49-F238E27FC236}">
                <a16:creationId xmlns:a16="http://schemas.microsoft.com/office/drawing/2014/main" id="{1BC9DF85-9B57-4F1F-8C35-5E46CD8CF026}"/>
              </a:ext>
            </a:extLst>
          </p:cNvPr>
          <p:cNvSpPr/>
          <p:nvPr/>
        </p:nvSpPr>
        <p:spPr>
          <a:xfrm>
            <a:off x="168966" y="76042"/>
            <a:ext cx="4053784" cy="659123"/>
          </a:xfrm>
          <a:prstGeom prst="roundRect">
            <a:avLst/>
          </a:prstGeom>
          <a:solidFill>
            <a:srgbClr val="F1F4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24BACA8-C8E9-4FB3-B9AB-432747E413E6}"/>
              </a:ext>
            </a:extLst>
          </p:cNvPr>
          <p:cNvSpPr/>
          <p:nvPr/>
        </p:nvSpPr>
        <p:spPr>
          <a:xfrm>
            <a:off x="1370151" y="84039"/>
            <a:ext cx="165141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800" b="1" spc="-150" dirty="0"/>
              <a:t>분석 결과</a:t>
            </a:r>
          </a:p>
        </p:txBody>
      </p:sp>
    </p:spTree>
    <p:extLst>
      <p:ext uri="{BB962C8B-B14F-4D97-AF65-F5344CB8AC3E}">
        <p14:creationId xmlns:p14="http://schemas.microsoft.com/office/powerpoint/2010/main" val="28128906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20 of the Top Stocks to Buy in 2020 (Including the 2 Every ...">
            <a:extLst>
              <a:ext uri="{FF2B5EF4-FFF2-40B4-BE49-F238E27FC236}">
                <a16:creationId xmlns:a16="http://schemas.microsoft.com/office/drawing/2014/main" id="{AE8C51E3-ABE1-4EDC-A619-EBB9351868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8" y="-8055"/>
            <a:ext cx="12177712" cy="6866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D76C9CE2-4CBE-4649-A784-4C1FD12FC623}"/>
              </a:ext>
            </a:extLst>
          </p:cNvPr>
          <p:cNvSpPr/>
          <p:nvPr/>
        </p:nvSpPr>
        <p:spPr>
          <a:xfrm>
            <a:off x="-1088571" y="-682171"/>
            <a:ext cx="14093371" cy="8374742"/>
          </a:xfrm>
          <a:prstGeom prst="rect">
            <a:avLst/>
          </a:prstGeom>
          <a:solidFill>
            <a:schemeClr val="bg1">
              <a:lumMod val="85000"/>
              <a:alpha val="2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76171A0E-AC52-4675-99E4-DDA810B31F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9293" y="2766219"/>
            <a:ext cx="3913415" cy="1325563"/>
          </a:xfrm>
        </p:spPr>
        <p:txBody>
          <a:bodyPr/>
          <a:lstStyle/>
          <a:p>
            <a:pPr algn="ctr"/>
            <a:r>
              <a:rPr lang="en-US" altLang="ko-KR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5. </a:t>
            </a:r>
            <a:r>
              <a:rPr lang="ko-KR" altLang="en-US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한계점</a:t>
            </a:r>
          </a:p>
        </p:txBody>
      </p:sp>
    </p:spTree>
    <p:extLst>
      <p:ext uri="{BB962C8B-B14F-4D97-AF65-F5344CB8AC3E}">
        <p14:creationId xmlns:p14="http://schemas.microsoft.com/office/powerpoint/2010/main" val="74224451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44">
            <a:extLst>
              <a:ext uri="{FF2B5EF4-FFF2-40B4-BE49-F238E27FC236}">
                <a16:creationId xmlns:a16="http://schemas.microsoft.com/office/drawing/2014/main" id="{7F73AE74-031B-406A-A5E0-3E2EC404F20B}"/>
              </a:ext>
            </a:extLst>
          </p:cNvPr>
          <p:cNvSpPr/>
          <p:nvPr/>
        </p:nvSpPr>
        <p:spPr>
          <a:xfrm>
            <a:off x="168966" y="76042"/>
            <a:ext cx="4053784" cy="659123"/>
          </a:xfrm>
          <a:prstGeom prst="roundRect">
            <a:avLst/>
          </a:prstGeom>
          <a:solidFill>
            <a:srgbClr val="F1F4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351A1B-A83D-481D-8D7D-6CCF28902E47}"/>
              </a:ext>
            </a:extLst>
          </p:cNvPr>
          <p:cNvSpPr txBox="1"/>
          <p:nvPr/>
        </p:nvSpPr>
        <p:spPr>
          <a:xfrm>
            <a:off x="108956" y="177493"/>
            <a:ext cx="40537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800" b="1" dirty="0">
                <a:latin typeface="+mj-ea"/>
                <a:ea typeface="+mj-ea"/>
              </a:rPr>
              <a:t>데이터의 한계</a:t>
            </a:r>
            <a:endParaRPr kumimoji="1" lang="ko-Kore-KR" altLang="en-US" sz="2800" b="1" dirty="0">
              <a:latin typeface="+mj-ea"/>
              <a:ea typeface="+mj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3E3964-34C9-4A88-AEB8-01BF6BA1B9BD}"/>
              </a:ext>
            </a:extLst>
          </p:cNvPr>
          <p:cNvSpPr txBox="1"/>
          <p:nvPr/>
        </p:nvSpPr>
        <p:spPr>
          <a:xfrm>
            <a:off x="590850" y="2923117"/>
            <a:ext cx="1047085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연구자의 계좌가 개설되어 있는 세 증권사의 </a:t>
            </a:r>
            <a:r>
              <a:rPr lang="en-US" altLang="ko-KR" dirty="0"/>
              <a:t>HTS</a:t>
            </a:r>
            <a:r>
              <a:rPr lang="ko-KR" altLang="en-US" dirty="0"/>
              <a:t>에서 찾아보았으나</a:t>
            </a:r>
            <a:endParaRPr lang="en-US" altLang="ko-KR" dirty="0"/>
          </a:p>
          <a:p>
            <a:r>
              <a:rPr lang="ko-KR" altLang="en-US" dirty="0"/>
              <a:t>연구 목표에 부합하는</a:t>
            </a:r>
            <a:r>
              <a:rPr lang="en-US" altLang="ko-KR" dirty="0"/>
              <a:t>, </a:t>
            </a:r>
            <a:r>
              <a:rPr lang="ko-KR" altLang="en-US" dirty="0"/>
              <a:t>주가와 실적이 같이 정리되어 있는 데이터들은</a:t>
            </a:r>
            <a:endParaRPr lang="en-US" altLang="ko-KR" dirty="0"/>
          </a:p>
          <a:p>
            <a:r>
              <a:rPr lang="en-US" altLang="ko-KR" dirty="0"/>
              <a:t>2000</a:t>
            </a:r>
            <a:r>
              <a:rPr lang="ko-KR" altLang="en-US" dirty="0"/>
              <a:t>년도부터 구하는 것이 최선이었다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또한 </a:t>
            </a:r>
            <a:r>
              <a:rPr lang="en-US" altLang="ko-KR" dirty="0"/>
              <a:t>2010</a:t>
            </a:r>
            <a:r>
              <a:rPr lang="ko-KR" altLang="en-US" dirty="0"/>
              <a:t>년</a:t>
            </a:r>
            <a:r>
              <a:rPr lang="en-US" altLang="ko-KR" dirty="0"/>
              <a:t>~12</a:t>
            </a:r>
            <a:r>
              <a:rPr lang="ko-KR" altLang="en-US" dirty="0"/>
              <a:t>년을 기점으로 </a:t>
            </a:r>
            <a:r>
              <a:rPr lang="en-US" altLang="ko-KR" dirty="0"/>
              <a:t>IFRS</a:t>
            </a:r>
            <a:r>
              <a:rPr lang="ko-KR" altLang="en-US" dirty="0"/>
              <a:t>의 기준 변경으로</a:t>
            </a:r>
            <a:endParaRPr lang="en-US" altLang="ko-KR" dirty="0"/>
          </a:p>
          <a:p>
            <a:r>
              <a:rPr lang="ko-KR" altLang="en-US" dirty="0"/>
              <a:t>과거에는 </a:t>
            </a:r>
            <a:r>
              <a:rPr lang="en-US" altLang="ko-KR" dirty="0"/>
              <a:t>‘</a:t>
            </a:r>
            <a:r>
              <a:rPr lang="ko-KR" altLang="en-US" b="1" dirty="0"/>
              <a:t>개별</a:t>
            </a:r>
            <a:r>
              <a:rPr lang="en-US" altLang="ko-KR" dirty="0"/>
              <a:t>’</a:t>
            </a:r>
            <a:r>
              <a:rPr lang="ko-KR" altLang="en-US" dirty="0"/>
              <a:t>재무제표로 공시하였으나</a:t>
            </a:r>
            <a:endParaRPr lang="en-US" altLang="ko-KR" dirty="0"/>
          </a:p>
          <a:p>
            <a:r>
              <a:rPr lang="en-US" altLang="ko-KR" dirty="0"/>
              <a:t>‘</a:t>
            </a:r>
            <a:r>
              <a:rPr lang="ko-KR" altLang="en-US" b="1" dirty="0"/>
              <a:t>연결</a:t>
            </a:r>
            <a:r>
              <a:rPr lang="en-US" altLang="ko-KR" dirty="0"/>
              <a:t>’</a:t>
            </a:r>
            <a:r>
              <a:rPr lang="ko-KR" altLang="en-US" dirty="0"/>
              <a:t>재무제표로 표준화되게 공시하게 되었다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따라서 저 시점을 기준으로 자본의 양적 규모가 급격하게 부풀려지는 것이 관찰되었다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연구의 설명력을 확보하기 위한 데이터의 양적</a:t>
            </a:r>
            <a:r>
              <a:rPr lang="en-US" altLang="ko-KR" dirty="0"/>
              <a:t>, </a:t>
            </a:r>
            <a:r>
              <a:rPr lang="ko-KR" altLang="en-US" dirty="0"/>
              <a:t>질적 수준 모두 부실하였다</a:t>
            </a:r>
            <a:r>
              <a:rPr lang="en-US" altLang="ko-KR" dirty="0"/>
              <a:t>.</a:t>
            </a:r>
          </a:p>
        </p:txBody>
      </p:sp>
      <p:pic>
        <p:nvPicPr>
          <p:cNvPr id="2050" name="Picture 2" descr="키움증권, 연이은 순위 상승으로 승승장구하며 '왕좌' 차지 ... 2020년 ...">
            <a:extLst>
              <a:ext uri="{FF2B5EF4-FFF2-40B4-BE49-F238E27FC236}">
                <a16:creationId xmlns:a16="http://schemas.microsoft.com/office/drawing/2014/main" id="{0AF0520A-BC1D-4A5E-9522-BC3C69E82A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786" y="1461777"/>
            <a:ext cx="3844954" cy="139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한국투자증권 | jobsN : 네이버 포스트">
            <a:extLst>
              <a:ext uri="{FF2B5EF4-FFF2-40B4-BE49-F238E27FC236}">
                <a16:creationId xmlns:a16="http://schemas.microsoft.com/office/drawing/2014/main" id="{50BF89FA-65F2-473E-9F5C-109B25FA34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4075" y="1461777"/>
            <a:ext cx="3552825" cy="139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신한금융투자, 인공지능 투자자문 NEO 출시">
            <a:extLst>
              <a:ext uri="{FF2B5EF4-FFF2-40B4-BE49-F238E27FC236}">
                <a16:creationId xmlns:a16="http://schemas.microsoft.com/office/drawing/2014/main" id="{7C0792AD-00F8-4FA7-9F83-5BBC26817B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8235" y="984171"/>
            <a:ext cx="3155979" cy="2123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85885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20 of the Top Stocks to Buy in 2020 (Including the 2 Every ...">
            <a:extLst>
              <a:ext uri="{FF2B5EF4-FFF2-40B4-BE49-F238E27FC236}">
                <a16:creationId xmlns:a16="http://schemas.microsoft.com/office/drawing/2014/main" id="{FD85B682-CED7-4169-A831-0E4979FF7E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8" y="-8055"/>
            <a:ext cx="12177712" cy="6866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FEE16CE4-F8CC-4915-A220-E8C756EB7C18}"/>
              </a:ext>
            </a:extLst>
          </p:cNvPr>
          <p:cNvSpPr/>
          <p:nvPr/>
        </p:nvSpPr>
        <p:spPr>
          <a:xfrm>
            <a:off x="-1088571" y="-682171"/>
            <a:ext cx="14093371" cy="8374742"/>
          </a:xfrm>
          <a:prstGeom prst="rect">
            <a:avLst/>
          </a:prstGeom>
          <a:solidFill>
            <a:schemeClr val="bg1">
              <a:lumMod val="85000"/>
              <a:alpha val="2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4FBD9D6D-957C-437C-9604-5A29415A80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2171" y="2766219"/>
            <a:ext cx="5747658" cy="1325563"/>
          </a:xfrm>
        </p:spPr>
        <p:txBody>
          <a:bodyPr/>
          <a:lstStyle/>
          <a:p>
            <a:pPr algn="ctr"/>
            <a:r>
              <a:rPr lang="en-US" altLang="ko-KR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6. </a:t>
            </a:r>
            <a:r>
              <a:rPr lang="ko-KR" altLang="en-US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차후 계획 및 목표 </a:t>
            </a:r>
          </a:p>
        </p:txBody>
      </p:sp>
    </p:spTree>
    <p:extLst>
      <p:ext uri="{BB962C8B-B14F-4D97-AF65-F5344CB8AC3E}">
        <p14:creationId xmlns:p14="http://schemas.microsoft.com/office/powerpoint/2010/main" val="5174698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44">
            <a:extLst>
              <a:ext uri="{FF2B5EF4-FFF2-40B4-BE49-F238E27FC236}">
                <a16:creationId xmlns:a16="http://schemas.microsoft.com/office/drawing/2014/main" id="{28DBEF25-3FB9-4121-BEC3-ABAC29AB57A6}"/>
              </a:ext>
            </a:extLst>
          </p:cNvPr>
          <p:cNvSpPr/>
          <p:nvPr/>
        </p:nvSpPr>
        <p:spPr>
          <a:xfrm>
            <a:off x="168966" y="76042"/>
            <a:ext cx="5571434" cy="659123"/>
          </a:xfrm>
          <a:prstGeom prst="roundRect">
            <a:avLst/>
          </a:prstGeom>
          <a:solidFill>
            <a:srgbClr val="F1F4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2CED1A-C455-4183-85E9-23F0EFF8CD5F}"/>
              </a:ext>
            </a:extLst>
          </p:cNvPr>
          <p:cNvSpPr txBox="1"/>
          <p:nvPr/>
        </p:nvSpPr>
        <p:spPr>
          <a:xfrm>
            <a:off x="108956" y="177493"/>
            <a:ext cx="54282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000" b="1" dirty="0">
                <a:latin typeface="+mj-ea"/>
                <a:ea typeface="+mj-ea"/>
              </a:rPr>
              <a:t>추가적으로 변화량에 집중한 분석 필요</a:t>
            </a:r>
            <a:endParaRPr kumimoji="1" lang="ko-Kore-KR" altLang="en-US" sz="2000" b="1" dirty="0">
              <a:latin typeface="+mj-ea"/>
              <a:ea typeface="+mj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3C5AE49-C1C3-4289-9858-127A742AE6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481" y="1410132"/>
            <a:ext cx="5335010" cy="187642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8D91C63-975B-4663-ACA3-C462921CD0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3791" y="1410132"/>
            <a:ext cx="4952710" cy="158245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FBEC91F5-DDA4-45F1-8995-30AD1D7A3AD6}"/>
              </a:ext>
            </a:extLst>
          </p:cNvPr>
          <p:cNvSpPr/>
          <p:nvPr/>
        </p:nvSpPr>
        <p:spPr>
          <a:xfrm>
            <a:off x="1256146" y="2669309"/>
            <a:ext cx="461818" cy="32327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56E8C62-E086-445B-9D47-C45C25E57614}"/>
              </a:ext>
            </a:extLst>
          </p:cNvPr>
          <p:cNvSpPr/>
          <p:nvPr/>
        </p:nvSpPr>
        <p:spPr>
          <a:xfrm>
            <a:off x="6936510" y="2669309"/>
            <a:ext cx="461818" cy="32327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9EC1220-AD1C-413C-8719-E9689055D255}"/>
              </a:ext>
            </a:extLst>
          </p:cNvPr>
          <p:cNvSpPr txBox="1"/>
          <p:nvPr/>
        </p:nvSpPr>
        <p:spPr>
          <a:xfrm>
            <a:off x="1256146" y="3345934"/>
            <a:ext cx="2026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자본 및 </a:t>
            </a:r>
            <a:r>
              <a:rPr lang="en-US" altLang="ko-KR" dirty="0"/>
              <a:t>BPS </a:t>
            </a:r>
            <a:r>
              <a:rPr lang="ko-KR" altLang="en-US" dirty="0"/>
              <a:t>항목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89126B-D5FA-489D-9C8A-3FF675359C7F}"/>
              </a:ext>
            </a:extLst>
          </p:cNvPr>
          <p:cNvSpPr txBox="1"/>
          <p:nvPr/>
        </p:nvSpPr>
        <p:spPr>
          <a:xfrm>
            <a:off x="6936510" y="3345934"/>
            <a:ext cx="3302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매출</a:t>
            </a:r>
            <a:r>
              <a:rPr lang="en-US" altLang="ko-KR" dirty="0"/>
              <a:t>, </a:t>
            </a:r>
            <a:r>
              <a:rPr lang="ko-KR" altLang="en-US" dirty="0"/>
              <a:t>영업이익</a:t>
            </a:r>
            <a:r>
              <a:rPr lang="en-US" altLang="ko-KR" dirty="0"/>
              <a:t>, </a:t>
            </a:r>
            <a:r>
              <a:rPr lang="ko-KR" altLang="en-US" dirty="0"/>
              <a:t>당기순이익 등</a:t>
            </a:r>
          </a:p>
        </p:txBody>
      </p:sp>
      <p:sp>
        <p:nvSpPr>
          <p:cNvPr id="15" name="화살표: 아래쪽 14">
            <a:extLst>
              <a:ext uri="{FF2B5EF4-FFF2-40B4-BE49-F238E27FC236}">
                <a16:creationId xmlns:a16="http://schemas.microsoft.com/office/drawing/2014/main" id="{EB18F444-5F88-4766-89C8-DE952B0B0B50}"/>
              </a:ext>
            </a:extLst>
          </p:cNvPr>
          <p:cNvSpPr/>
          <p:nvPr/>
        </p:nvSpPr>
        <p:spPr>
          <a:xfrm>
            <a:off x="1955529" y="3906982"/>
            <a:ext cx="576453" cy="116378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9A43BB5-777B-4F75-8917-9EB2F36B40A1}"/>
              </a:ext>
            </a:extLst>
          </p:cNvPr>
          <p:cNvSpPr txBox="1"/>
          <p:nvPr/>
        </p:nvSpPr>
        <p:spPr>
          <a:xfrm>
            <a:off x="1256146" y="5281736"/>
            <a:ext cx="196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주식 가격과 매칭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D5753A9-904A-46A1-A7A6-87F0A776E5A7}"/>
              </a:ext>
            </a:extLst>
          </p:cNvPr>
          <p:cNvSpPr txBox="1"/>
          <p:nvPr/>
        </p:nvSpPr>
        <p:spPr>
          <a:xfrm>
            <a:off x="7167419" y="5281736"/>
            <a:ext cx="2969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주식 가격의 변화량에 </a:t>
            </a:r>
            <a:r>
              <a:rPr lang="ko-KR" altLang="en-US" dirty="0"/>
              <a:t>매칭</a:t>
            </a:r>
          </a:p>
        </p:txBody>
      </p:sp>
      <p:sp>
        <p:nvSpPr>
          <p:cNvPr id="18" name="화살표: 아래쪽 17">
            <a:extLst>
              <a:ext uri="{FF2B5EF4-FFF2-40B4-BE49-F238E27FC236}">
                <a16:creationId xmlns:a16="http://schemas.microsoft.com/office/drawing/2014/main" id="{15582A86-F770-4B20-A7C7-7AE069F42E92}"/>
              </a:ext>
            </a:extLst>
          </p:cNvPr>
          <p:cNvSpPr/>
          <p:nvPr/>
        </p:nvSpPr>
        <p:spPr>
          <a:xfrm>
            <a:off x="8299535" y="3906982"/>
            <a:ext cx="576453" cy="116378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78571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44">
            <a:extLst>
              <a:ext uri="{FF2B5EF4-FFF2-40B4-BE49-F238E27FC236}">
                <a16:creationId xmlns:a16="http://schemas.microsoft.com/office/drawing/2014/main" id="{B574B21F-B0DE-475A-A05B-6266CA0F21AF}"/>
              </a:ext>
            </a:extLst>
          </p:cNvPr>
          <p:cNvSpPr/>
          <p:nvPr/>
        </p:nvSpPr>
        <p:spPr>
          <a:xfrm>
            <a:off x="168966" y="76042"/>
            <a:ext cx="5571434" cy="659123"/>
          </a:xfrm>
          <a:prstGeom prst="roundRect">
            <a:avLst/>
          </a:prstGeom>
          <a:solidFill>
            <a:srgbClr val="F1F4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8ECE91-EC59-4CAD-9926-1C7F8DEC0957}"/>
              </a:ext>
            </a:extLst>
          </p:cNvPr>
          <p:cNvSpPr txBox="1"/>
          <p:nvPr/>
        </p:nvSpPr>
        <p:spPr>
          <a:xfrm>
            <a:off x="108956" y="177493"/>
            <a:ext cx="54282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800" b="1" dirty="0">
                <a:latin typeface="+mj-ea"/>
                <a:ea typeface="+mj-ea"/>
              </a:rPr>
              <a:t>실적 데이터 </a:t>
            </a:r>
            <a:r>
              <a:rPr kumimoji="1" lang="ko-KR" altLang="en-US" sz="2800" b="1" dirty="0" err="1">
                <a:latin typeface="+mj-ea"/>
                <a:ea typeface="+mj-ea"/>
              </a:rPr>
              <a:t>크롤링</a:t>
            </a:r>
            <a:r>
              <a:rPr kumimoji="1" lang="ko-KR" altLang="en-US" sz="2800" b="1" dirty="0">
                <a:latin typeface="+mj-ea"/>
                <a:ea typeface="+mj-ea"/>
              </a:rPr>
              <a:t> 방법론 고찰</a:t>
            </a:r>
            <a:endParaRPr kumimoji="1" lang="ko-Kore-KR" altLang="en-US" sz="2800" b="1" dirty="0">
              <a:latin typeface="+mj-ea"/>
              <a:ea typeface="+mj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20B7CB-F91E-48E0-B004-5B7C98F1253F}"/>
              </a:ext>
            </a:extLst>
          </p:cNvPr>
          <p:cNvSpPr txBox="1"/>
          <p:nvPr/>
        </p:nvSpPr>
        <p:spPr>
          <a:xfrm>
            <a:off x="504975" y="1386417"/>
            <a:ext cx="1047085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과거의 주가와 실적 데이터와 일치시키기 위하여</a:t>
            </a:r>
            <a:endParaRPr lang="en-US" altLang="ko-KR" dirty="0"/>
          </a:p>
          <a:p>
            <a:r>
              <a:rPr lang="ko-KR" altLang="en-US" dirty="0"/>
              <a:t>연결재무제표 공시 이후에도 개별재무제표 기준으로 데이터를 수집하여야 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지금 떠오르는 효율적인 방법론은 </a:t>
            </a:r>
            <a:r>
              <a:rPr lang="ko-KR" altLang="en-US" dirty="0" err="1"/>
              <a:t>크롤링이며</a:t>
            </a:r>
            <a:endParaRPr lang="en-US" altLang="ko-KR" dirty="0"/>
          </a:p>
          <a:p>
            <a:r>
              <a:rPr lang="ko-KR" altLang="en-US" dirty="0" err="1"/>
              <a:t>크롤링의</a:t>
            </a:r>
            <a:r>
              <a:rPr lang="ko-KR" altLang="en-US" dirty="0"/>
              <a:t> 대상이 웹페이지가 될지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PDF</a:t>
            </a:r>
            <a:r>
              <a:rPr lang="ko-KR" altLang="en-US" dirty="0"/>
              <a:t> 등의 문서형태가 될지 결정되지 않았다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현재 </a:t>
            </a:r>
            <a:r>
              <a:rPr lang="en-US" altLang="ko-KR" dirty="0"/>
              <a:t>Dart(</a:t>
            </a:r>
            <a:r>
              <a:rPr lang="ko-KR" altLang="en-US" dirty="0"/>
              <a:t>전자공시시스템</a:t>
            </a:r>
            <a:r>
              <a:rPr lang="en-US" altLang="ko-KR" dirty="0"/>
              <a:t>)</a:t>
            </a:r>
            <a:r>
              <a:rPr lang="ko-KR" altLang="en-US" dirty="0"/>
              <a:t>에서는 최대 </a:t>
            </a:r>
            <a:r>
              <a:rPr lang="en-US" altLang="ko-KR" dirty="0"/>
              <a:t>98</a:t>
            </a:r>
            <a:r>
              <a:rPr lang="ko-KR" altLang="en-US" dirty="0"/>
              <a:t>년도 사업보고서부터 정보를 제공하고 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 이전의 데이터를 수집할 방법론이 필요하다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5557A5D-E958-4F94-AA9C-6EEA92BF93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225" y="3600450"/>
            <a:ext cx="5349875" cy="285750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A49D6765-173B-4B7E-9BBC-A864D4383841}"/>
              </a:ext>
            </a:extLst>
          </p:cNvPr>
          <p:cNvSpPr/>
          <p:nvPr/>
        </p:nvSpPr>
        <p:spPr>
          <a:xfrm>
            <a:off x="2209800" y="5702300"/>
            <a:ext cx="444500" cy="2159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BD90F636-B93D-47A3-91F3-969D3A41F7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429000"/>
            <a:ext cx="5591026" cy="3028950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5519F8D2-EC93-4609-A7D5-59079CF6D867}"/>
              </a:ext>
            </a:extLst>
          </p:cNvPr>
          <p:cNvSpPr/>
          <p:nvPr/>
        </p:nvSpPr>
        <p:spPr>
          <a:xfrm>
            <a:off x="7762724" y="5918200"/>
            <a:ext cx="974875" cy="28662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673132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4">
            <a:extLst>
              <a:ext uri="{FF2B5EF4-FFF2-40B4-BE49-F238E27FC236}">
                <a16:creationId xmlns:a16="http://schemas.microsoft.com/office/drawing/2014/main" id="{1743AD95-74E4-4D6E-8BEE-80FA81D7F2CE}"/>
              </a:ext>
            </a:extLst>
          </p:cNvPr>
          <p:cNvSpPr/>
          <p:nvPr/>
        </p:nvSpPr>
        <p:spPr>
          <a:xfrm>
            <a:off x="168966" y="76042"/>
            <a:ext cx="5571434" cy="659123"/>
          </a:xfrm>
          <a:prstGeom prst="roundRect">
            <a:avLst/>
          </a:prstGeom>
          <a:solidFill>
            <a:srgbClr val="F1F4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3C3EF5-93A1-4C22-ACD3-F3B86E557840}"/>
              </a:ext>
            </a:extLst>
          </p:cNvPr>
          <p:cNvSpPr txBox="1"/>
          <p:nvPr/>
        </p:nvSpPr>
        <p:spPr>
          <a:xfrm>
            <a:off x="108956" y="177493"/>
            <a:ext cx="54282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800" b="1" dirty="0">
                <a:latin typeface="+mj-ea"/>
                <a:ea typeface="+mj-ea"/>
              </a:rPr>
              <a:t>자동화 방법론 고찰</a:t>
            </a:r>
            <a:endParaRPr kumimoji="1" lang="ko-Kore-KR" altLang="en-US" sz="2800" b="1" dirty="0">
              <a:latin typeface="+mj-ea"/>
              <a:ea typeface="+mj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DA8893-DD4C-4998-B573-0F5211DEA20A}"/>
              </a:ext>
            </a:extLst>
          </p:cNvPr>
          <p:cNvSpPr txBox="1"/>
          <p:nvPr/>
        </p:nvSpPr>
        <p:spPr>
          <a:xfrm>
            <a:off x="1241575" y="2516717"/>
            <a:ext cx="513382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연구 생산성을 증진시키기 위하여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1. </a:t>
            </a:r>
            <a:r>
              <a:rPr lang="ko-KR" altLang="en-US" dirty="0"/>
              <a:t>데이터를 수집하고</a:t>
            </a:r>
            <a:r>
              <a:rPr lang="en-US" altLang="ko-KR" dirty="0"/>
              <a:t>, </a:t>
            </a:r>
          </a:p>
          <a:p>
            <a:r>
              <a:rPr lang="en-US" altLang="ko-KR" dirty="0"/>
              <a:t>2. </a:t>
            </a:r>
            <a:r>
              <a:rPr lang="ko-KR" altLang="en-US" dirty="0"/>
              <a:t>이상치</a:t>
            </a:r>
            <a:r>
              <a:rPr lang="en-US" altLang="ko-KR" dirty="0"/>
              <a:t>, </a:t>
            </a:r>
            <a:r>
              <a:rPr lang="ko-KR" altLang="en-US" dirty="0" err="1"/>
              <a:t>결측치</a:t>
            </a:r>
            <a:r>
              <a:rPr lang="ko-KR" altLang="en-US" dirty="0"/>
              <a:t> 처리</a:t>
            </a:r>
            <a:r>
              <a:rPr lang="en-US" altLang="ko-KR" dirty="0"/>
              <a:t>, </a:t>
            </a:r>
          </a:p>
          <a:p>
            <a:r>
              <a:rPr lang="en-US" altLang="ko-KR" dirty="0"/>
              <a:t>3. </a:t>
            </a:r>
            <a:r>
              <a:rPr lang="ko-KR" altLang="en-US" dirty="0"/>
              <a:t>알고리즘 실행</a:t>
            </a:r>
            <a:r>
              <a:rPr lang="en-US" altLang="ko-KR" dirty="0"/>
              <a:t>, </a:t>
            </a:r>
          </a:p>
          <a:p>
            <a:r>
              <a:rPr lang="en-US" altLang="ko-KR" dirty="0"/>
              <a:t>4. </a:t>
            </a:r>
            <a:r>
              <a:rPr lang="ko-KR" altLang="en-US" dirty="0"/>
              <a:t>결과 데이터 정리까지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총체적인 자동화수준이 더 증진되어야 한다</a:t>
            </a:r>
            <a:r>
              <a:rPr lang="en-US" altLang="ko-KR" dirty="0"/>
              <a:t>.</a:t>
            </a:r>
          </a:p>
        </p:txBody>
      </p:sp>
      <p:pic>
        <p:nvPicPr>
          <p:cNvPr id="3074" name="Picture 2" descr="AI와 자동화 – 디지털 시대의 동반자 | 삼성디스플레이 뉴스룸">
            <a:extLst>
              <a:ext uri="{FF2B5EF4-FFF2-40B4-BE49-F238E27FC236}">
                <a16:creationId xmlns:a16="http://schemas.microsoft.com/office/drawing/2014/main" id="{1D6E96DB-8787-4D1C-85AB-8B259A5CA8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2234385"/>
            <a:ext cx="4711700" cy="2872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198757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44">
            <a:extLst>
              <a:ext uri="{FF2B5EF4-FFF2-40B4-BE49-F238E27FC236}">
                <a16:creationId xmlns:a16="http://schemas.microsoft.com/office/drawing/2014/main" id="{A1207B3F-3260-43A6-85BC-BAA83EFBB2AA}"/>
              </a:ext>
            </a:extLst>
          </p:cNvPr>
          <p:cNvSpPr/>
          <p:nvPr/>
        </p:nvSpPr>
        <p:spPr>
          <a:xfrm>
            <a:off x="168966" y="76042"/>
            <a:ext cx="5571434" cy="659123"/>
          </a:xfrm>
          <a:prstGeom prst="roundRect">
            <a:avLst/>
          </a:prstGeom>
          <a:solidFill>
            <a:srgbClr val="F1F4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C78A45-8C60-470B-B1FB-9EF3551F7D75}"/>
              </a:ext>
            </a:extLst>
          </p:cNvPr>
          <p:cNvSpPr txBox="1"/>
          <p:nvPr/>
        </p:nvSpPr>
        <p:spPr>
          <a:xfrm>
            <a:off x="108956" y="177493"/>
            <a:ext cx="54282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800" b="1" dirty="0">
                <a:latin typeface="+mj-ea"/>
                <a:ea typeface="+mj-ea"/>
              </a:rPr>
              <a:t>기업 실적 외의 변수 고찰</a:t>
            </a:r>
            <a:endParaRPr kumimoji="1" lang="ko-Kore-KR" altLang="en-US" sz="2800" b="1" dirty="0">
              <a:latin typeface="+mj-ea"/>
              <a:ea typeface="+mj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5A8155-2D01-440D-9EC2-4C61241AEEBB}"/>
              </a:ext>
            </a:extLst>
          </p:cNvPr>
          <p:cNvSpPr txBox="1"/>
          <p:nvPr/>
        </p:nvSpPr>
        <p:spPr>
          <a:xfrm>
            <a:off x="860575" y="1462617"/>
            <a:ext cx="1047085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투자자가 주식을 통해 얻는 효용이 무엇인지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그 종목이어야만 하는 효용이 무엇인지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지속적인 경제학적</a:t>
            </a:r>
            <a:r>
              <a:rPr lang="en-US" altLang="ko-KR" dirty="0"/>
              <a:t>, </a:t>
            </a:r>
            <a:r>
              <a:rPr lang="ko-KR" altLang="en-US" dirty="0"/>
              <a:t>심리학적 고찰이 필요하다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특히</a:t>
            </a:r>
            <a:r>
              <a:rPr lang="en-US" altLang="ko-KR" dirty="0"/>
              <a:t>, </a:t>
            </a:r>
            <a:r>
              <a:rPr lang="ko-KR" altLang="en-US" dirty="0"/>
              <a:t>그 효용이 가격에 따라 어떻게 </a:t>
            </a:r>
            <a:r>
              <a:rPr lang="ko-KR" altLang="en-US" dirty="0" err="1"/>
              <a:t>변화하는지까지</a:t>
            </a:r>
            <a:r>
              <a:rPr lang="ko-KR" altLang="en-US" dirty="0"/>
              <a:t> 고려되어야 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 효용을 설명할 수 있을 때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비로소 기업의 공시하는 실적 외에</a:t>
            </a:r>
            <a:endParaRPr lang="en-US" altLang="ko-KR" dirty="0"/>
          </a:p>
          <a:p>
            <a:r>
              <a:rPr lang="ko-KR" altLang="en-US" dirty="0"/>
              <a:t>어떠한 변수를 알고리즘에 첨가할 것인지 </a:t>
            </a:r>
            <a:r>
              <a:rPr lang="ko-KR" altLang="en-US" dirty="0" err="1"/>
              <a:t>생산성있는</a:t>
            </a:r>
            <a:r>
              <a:rPr lang="ko-KR" altLang="en-US" dirty="0"/>
              <a:t> 분석이 가능해질 것이라 생각한다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많고</a:t>
            </a:r>
            <a:r>
              <a:rPr lang="en-US" altLang="ko-KR" dirty="0"/>
              <a:t>,</a:t>
            </a:r>
            <a:r>
              <a:rPr lang="ko-KR" altLang="en-US" dirty="0"/>
              <a:t> 분석하기에 타당한 데이터의 확보</a:t>
            </a:r>
            <a:endParaRPr lang="en-US" altLang="ko-KR" dirty="0"/>
          </a:p>
          <a:p>
            <a:r>
              <a:rPr lang="ko-KR" altLang="en-US" dirty="0"/>
              <a:t>데이터 수집 및 알고리즘 실행의 자동화</a:t>
            </a:r>
            <a:endParaRPr lang="en-US" altLang="ko-KR" dirty="0"/>
          </a:p>
          <a:p>
            <a:r>
              <a:rPr lang="ko-KR" altLang="en-US" dirty="0"/>
              <a:t>기업 실적 외의 </a:t>
            </a:r>
            <a:r>
              <a:rPr lang="ko-KR" altLang="en-US" dirty="0" err="1"/>
              <a:t>영향력있는</a:t>
            </a:r>
            <a:r>
              <a:rPr lang="ko-KR" altLang="en-US" dirty="0"/>
              <a:t> 변수의 선정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위 세 요소가 같이 움직이는 하모니를 구현할 때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주식 투자를 잘하는 인공지능을 구현하였다고 할 수 있을 것이라 판단한다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006609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20 of the Top Stocks to Buy in 2020 (Including the 2 Every ...">
            <a:extLst>
              <a:ext uri="{FF2B5EF4-FFF2-40B4-BE49-F238E27FC236}">
                <a16:creationId xmlns:a16="http://schemas.microsoft.com/office/drawing/2014/main" id="{0B37ABB4-6893-4C06-BA7B-B19B063795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8" y="-8055"/>
            <a:ext cx="12177712" cy="6866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CDF28216-6714-4F96-BEFE-61FC0D7BA611}"/>
              </a:ext>
            </a:extLst>
          </p:cNvPr>
          <p:cNvSpPr/>
          <p:nvPr/>
        </p:nvSpPr>
        <p:spPr>
          <a:xfrm>
            <a:off x="-1088571" y="-682171"/>
            <a:ext cx="14093371" cy="8374742"/>
          </a:xfrm>
          <a:prstGeom prst="rect">
            <a:avLst/>
          </a:prstGeom>
          <a:solidFill>
            <a:schemeClr val="bg1">
              <a:lumMod val="85000"/>
              <a:alpha val="2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359729" y="2766219"/>
            <a:ext cx="3472543" cy="1325563"/>
          </a:xfrm>
        </p:spPr>
        <p:txBody>
          <a:bodyPr/>
          <a:lstStyle/>
          <a:p>
            <a:r>
              <a:rPr lang="en-US" altLang="ko-KR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1. </a:t>
            </a:r>
            <a:r>
              <a:rPr lang="ko-KR" altLang="en-US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연구취지</a:t>
            </a:r>
          </a:p>
        </p:txBody>
      </p:sp>
    </p:spTree>
    <p:extLst>
      <p:ext uri="{BB962C8B-B14F-4D97-AF65-F5344CB8AC3E}">
        <p14:creationId xmlns:p14="http://schemas.microsoft.com/office/powerpoint/2010/main" val="11040621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모서리가 둥근 직사각형 44">
            <a:extLst>
              <a:ext uri="{FF2B5EF4-FFF2-40B4-BE49-F238E27FC236}">
                <a16:creationId xmlns:a16="http://schemas.microsoft.com/office/drawing/2014/main" id="{787DB98F-99C6-4127-BA51-0026888E0BE2}"/>
              </a:ext>
            </a:extLst>
          </p:cNvPr>
          <p:cNvSpPr/>
          <p:nvPr/>
        </p:nvSpPr>
        <p:spPr>
          <a:xfrm>
            <a:off x="4114800" y="393700"/>
            <a:ext cx="3733800" cy="659123"/>
          </a:xfrm>
          <a:prstGeom prst="roundRect">
            <a:avLst/>
          </a:prstGeom>
          <a:solidFill>
            <a:srgbClr val="F1F4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14800" y="330201"/>
            <a:ext cx="3975100" cy="868102"/>
          </a:xfrm>
        </p:spPr>
        <p:txBody>
          <a:bodyPr>
            <a:normAutofit/>
          </a:bodyPr>
          <a:lstStyle/>
          <a:p>
            <a:r>
              <a:rPr lang="ko-KR" altLang="en-US" sz="2800" dirty="0"/>
              <a:t>주식 투자는 과학이다</a:t>
            </a:r>
          </a:p>
        </p:txBody>
      </p:sp>
      <p:pic>
        <p:nvPicPr>
          <p:cNvPr id="2050" name="Picture 2" descr="주식투자 초보자가 돈을 잃는 과정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6307" y="1584333"/>
            <a:ext cx="2531961" cy="3689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도박으로 잃은 돈 만회할 수 없는 이유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12" y="1584334"/>
            <a:ext cx="2676151" cy="3689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부등호 3"/>
          <p:cNvSpPr/>
          <p:nvPr/>
        </p:nvSpPr>
        <p:spPr>
          <a:xfrm>
            <a:off x="3429000" y="3009418"/>
            <a:ext cx="1339770" cy="868101"/>
          </a:xfrm>
          <a:prstGeom prst="mathNot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2054" name="Picture 6" descr="🌸과학상식 봇🌸 (@naturestory1) | Twitte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6895" y="1584333"/>
            <a:ext cx="2531961" cy="3689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등호 4"/>
          <p:cNvSpPr/>
          <p:nvPr/>
        </p:nvSpPr>
        <p:spPr>
          <a:xfrm>
            <a:off x="7733335" y="3009418"/>
            <a:ext cx="1238492" cy="1041722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83553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모서리가 둥근 직사각형 44">
            <a:extLst>
              <a:ext uri="{FF2B5EF4-FFF2-40B4-BE49-F238E27FC236}">
                <a16:creationId xmlns:a16="http://schemas.microsoft.com/office/drawing/2014/main" id="{3BB6908F-6273-42F3-B077-3AC46DC7C2EC}"/>
              </a:ext>
            </a:extLst>
          </p:cNvPr>
          <p:cNvSpPr/>
          <p:nvPr/>
        </p:nvSpPr>
        <p:spPr>
          <a:xfrm>
            <a:off x="88900" y="75811"/>
            <a:ext cx="6477000" cy="659123"/>
          </a:xfrm>
          <a:prstGeom prst="roundRect">
            <a:avLst/>
          </a:prstGeom>
          <a:solidFill>
            <a:srgbClr val="F1F4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4" name="모서리가 둥근 직사각형 23"/>
          <p:cNvSpPr/>
          <p:nvPr/>
        </p:nvSpPr>
        <p:spPr>
          <a:xfrm>
            <a:off x="3738625" y="3622201"/>
            <a:ext cx="2304084" cy="2140423"/>
          </a:xfrm>
          <a:prstGeom prst="roundRect">
            <a:avLst/>
          </a:prstGeom>
          <a:noFill/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8900" y="75812"/>
            <a:ext cx="6477000" cy="654198"/>
          </a:xfrm>
        </p:spPr>
        <p:txBody>
          <a:bodyPr>
            <a:normAutofit/>
          </a:bodyPr>
          <a:lstStyle/>
          <a:p>
            <a:pPr algn="ctr"/>
            <a:r>
              <a:rPr lang="ko-KR" altLang="en-US" sz="2800" dirty="0"/>
              <a:t>재무제표 검토의 필연성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78424" y="1319642"/>
            <a:ext cx="8297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좋은 </a:t>
            </a:r>
            <a:endParaRPr lang="en-US" altLang="ko-KR" sz="2400" dirty="0"/>
          </a:p>
          <a:p>
            <a:r>
              <a:rPr lang="ko-KR" altLang="en-US" sz="2400" dirty="0"/>
              <a:t>기업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676400" y="1325563"/>
            <a:ext cx="8297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좋은</a:t>
            </a:r>
            <a:endParaRPr lang="en-US" altLang="ko-KR" sz="2400" dirty="0"/>
          </a:p>
          <a:p>
            <a:r>
              <a:rPr lang="ko-KR" altLang="en-US" sz="2400" dirty="0"/>
              <a:t>실적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909407" y="1322602"/>
            <a:ext cx="14235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/>
              <a:t>기업가치상승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736220" y="1325563"/>
            <a:ext cx="14235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/>
              <a:t>주식가격 </a:t>
            </a:r>
            <a:endParaRPr lang="en-US" altLang="ko-KR" sz="2400" dirty="0"/>
          </a:p>
          <a:p>
            <a:pPr algn="ctr"/>
            <a:r>
              <a:rPr lang="ko-KR" altLang="en-US" sz="2400" dirty="0"/>
              <a:t>상승</a:t>
            </a:r>
          </a:p>
        </p:txBody>
      </p:sp>
      <p:sp>
        <p:nvSpPr>
          <p:cNvPr id="8" name="오른쪽 화살표 7"/>
          <p:cNvSpPr/>
          <p:nvPr/>
        </p:nvSpPr>
        <p:spPr>
          <a:xfrm>
            <a:off x="1230961" y="1552631"/>
            <a:ext cx="486136" cy="35749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오른쪽 화살표 8"/>
          <p:cNvSpPr/>
          <p:nvPr/>
        </p:nvSpPr>
        <p:spPr>
          <a:xfrm>
            <a:off x="2469634" y="1559355"/>
            <a:ext cx="486136" cy="35749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오른쪽 화살표 9"/>
          <p:cNvSpPr/>
          <p:nvPr/>
        </p:nvSpPr>
        <p:spPr>
          <a:xfrm>
            <a:off x="4290596" y="1552631"/>
            <a:ext cx="486136" cy="35749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아래쪽 화살표 10"/>
          <p:cNvSpPr/>
          <p:nvPr/>
        </p:nvSpPr>
        <p:spPr>
          <a:xfrm>
            <a:off x="565415" y="2405410"/>
            <a:ext cx="648183" cy="1064871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아래쪽 화살표 11"/>
          <p:cNvSpPr/>
          <p:nvPr/>
        </p:nvSpPr>
        <p:spPr>
          <a:xfrm>
            <a:off x="1767187" y="2405409"/>
            <a:ext cx="648183" cy="1064871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321987" y="3628926"/>
            <a:ext cx="2304084" cy="2133699"/>
          </a:xfrm>
          <a:prstGeom prst="round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/>
              <a:t>질적 </a:t>
            </a:r>
            <a:endParaRPr lang="en-US" altLang="ko-KR" sz="2800" b="1" dirty="0"/>
          </a:p>
          <a:p>
            <a:pPr algn="ctr"/>
            <a:r>
              <a:rPr lang="ko-KR" altLang="en-US" sz="2800" b="1" dirty="0"/>
              <a:t>가치 판단의</a:t>
            </a:r>
            <a:endParaRPr lang="en-US" altLang="ko-KR" sz="2800" b="1" dirty="0"/>
          </a:p>
          <a:p>
            <a:pPr algn="ctr"/>
            <a:r>
              <a:rPr lang="ko-KR" altLang="en-US" sz="2800" b="1" dirty="0"/>
              <a:t>영역</a:t>
            </a:r>
            <a:endParaRPr lang="ko-KR" altLang="en-US" b="1" dirty="0"/>
          </a:p>
        </p:txBody>
      </p:sp>
      <p:sp>
        <p:nvSpPr>
          <p:cNvPr id="15" name="오른쪽 화살표 14"/>
          <p:cNvSpPr/>
          <p:nvPr/>
        </p:nvSpPr>
        <p:spPr>
          <a:xfrm>
            <a:off x="2712702" y="3628926"/>
            <a:ext cx="879675" cy="1759352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자유형 24"/>
          <p:cNvSpPr/>
          <p:nvPr/>
        </p:nvSpPr>
        <p:spPr>
          <a:xfrm>
            <a:off x="3738625" y="3619241"/>
            <a:ext cx="2304084" cy="641163"/>
          </a:xfrm>
          <a:custGeom>
            <a:avLst/>
            <a:gdLst>
              <a:gd name="connsiteX0" fmla="*/ 435989 w 3761771"/>
              <a:gd name="connsiteY0" fmla="*/ 0 h 954648"/>
              <a:gd name="connsiteX1" fmla="*/ 3325782 w 3761771"/>
              <a:gd name="connsiteY1" fmla="*/ 0 h 954648"/>
              <a:gd name="connsiteX2" fmla="*/ 3761771 w 3761771"/>
              <a:gd name="connsiteY2" fmla="*/ 435989 h 954648"/>
              <a:gd name="connsiteX3" fmla="*/ 3761771 w 3761771"/>
              <a:gd name="connsiteY3" fmla="*/ 954648 h 954648"/>
              <a:gd name="connsiteX4" fmla="*/ 0 w 3761771"/>
              <a:gd name="connsiteY4" fmla="*/ 954648 h 954648"/>
              <a:gd name="connsiteX5" fmla="*/ 0 w 3761771"/>
              <a:gd name="connsiteY5" fmla="*/ 435989 h 954648"/>
              <a:gd name="connsiteX6" fmla="*/ 435989 w 3761771"/>
              <a:gd name="connsiteY6" fmla="*/ 0 h 954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61771" h="954648">
                <a:moveTo>
                  <a:pt x="435989" y="0"/>
                </a:moveTo>
                <a:lnTo>
                  <a:pt x="3325782" y="0"/>
                </a:lnTo>
                <a:cubicBezTo>
                  <a:pt x="3566572" y="0"/>
                  <a:pt x="3761771" y="195199"/>
                  <a:pt x="3761771" y="435989"/>
                </a:cubicBezTo>
                <a:lnTo>
                  <a:pt x="3761771" y="954648"/>
                </a:lnTo>
                <a:lnTo>
                  <a:pt x="0" y="954648"/>
                </a:lnTo>
                <a:lnTo>
                  <a:pt x="0" y="435989"/>
                </a:lnTo>
                <a:cubicBezTo>
                  <a:pt x="0" y="195199"/>
                  <a:pt x="195199" y="0"/>
                  <a:pt x="435989" y="0"/>
                </a:cubicBezTo>
                <a:close/>
              </a:path>
            </a:pathLst>
          </a:custGeom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/>
              <a:t>재무제표 검토</a:t>
            </a:r>
          </a:p>
        </p:txBody>
      </p:sp>
      <p:cxnSp>
        <p:nvCxnSpPr>
          <p:cNvPr id="27" name="직선 화살표 연결선 26"/>
          <p:cNvCxnSpPr>
            <a:cxnSpLocks/>
          </p:cNvCxnSpPr>
          <p:nvPr/>
        </p:nvCxnSpPr>
        <p:spPr>
          <a:xfrm>
            <a:off x="6895376" y="3554929"/>
            <a:ext cx="0" cy="705475"/>
          </a:xfrm>
          <a:prstGeom prst="straightConnector1">
            <a:avLst/>
          </a:prstGeom>
          <a:ln w="57150">
            <a:solidFill>
              <a:schemeClr val="bg2">
                <a:lumMod val="1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6948722" y="3615278"/>
            <a:ext cx="5565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/>
              <a:t>??</a:t>
            </a:r>
            <a:endParaRPr lang="ko-KR" altLang="en-US" sz="3200" b="1" dirty="0"/>
          </a:p>
        </p:txBody>
      </p:sp>
      <p:cxnSp>
        <p:nvCxnSpPr>
          <p:cNvPr id="31" name="직선 연결선 30"/>
          <p:cNvCxnSpPr/>
          <p:nvPr/>
        </p:nvCxnSpPr>
        <p:spPr>
          <a:xfrm>
            <a:off x="3978194" y="3619241"/>
            <a:ext cx="3580437" cy="0"/>
          </a:xfrm>
          <a:prstGeom prst="line">
            <a:avLst/>
          </a:prstGeom>
          <a:ln w="571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>
            <a:off x="3978193" y="4241926"/>
            <a:ext cx="3580437" cy="0"/>
          </a:xfrm>
          <a:prstGeom prst="line">
            <a:avLst/>
          </a:prstGeom>
          <a:ln w="571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>
            <a:off x="6042709" y="4692412"/>
            <a:ext cx="1296365" cy="0"/>
          </a:xfrm>
          <a:prstGeom prst="line">
            <a:avLst/>
          </a:prstGeom>
          <a:ln w="571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/>
          <p:cNvCxnSpPr/>
          <p:nvPr/>
        </p:nvCxnSpPr>
        <p:spPr>
          <a:xfrm>
            <a:off x="6895376" y="4241926"/>
            <a:ext cx="0" cy="474562"/>
          </a:xfrm>
          <a:prstGeom prst="straightConnector1">
            <a:avLst/>
          </a:prstGeom>
          <a:ln w="571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3490A5F7-4F92-4128-97DD-3912601019A3}"/>
              </a:ext>
            </a:extLst>
          </p:cNvPr>
          <p:cNvSpPr txBox="1"/>
          <p:nvPr/>
        </p:nvSpPr>
        <p:spPr>
          <a:xfrm>
            <a:off x="7808214" y="1745250"/>
            <a:ext cx="4101820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Q1) </a:t>
            </a:r>
            <a:r>
              <a:rPr lang="ko-KR" altLang="en-US" sz="1400" dirty="0"/>
              <a:t>재무제표를 검토하는 것은 필연적이고 필수적이나</a:t>
            </a:r>
            <a:r>
              <a:rPr lang="en-US" altLang="ko-KR" sz="1400" dirty="0"/>
              <a:t>, </a:t>
            </a:r>
            <a:r>
              <a:rPr lang="ko-KR" altLang="en-US" sz="1400" dirty="0"/>
              <a:t>이를 얼마나 활용할 것인가</a:t>
            </a:r>
            <a:r>
              <a:rPr lang="en-US" altLang="ko-KR" sz="1400" dirty="0"/>
              <a:t>, </a:t>
            </a:r>
            <a:r>
              <a:rPr lang="ko-KR" altLang="en-US" sz="1400" dirty="0"/>
              <a:t>얼만큼 신뢰할 수 있는가</a:t>
            </a:r>
            <a:r>
              <a:rPr lang="en-US" altLang="ko-KR" sz="1400" dirty="0"/>
              <a:t>?</a:t>
            </a:r>
          </a:p>
          <a:p>
            <a:endParaRPr lang="en-US" altLang="ko-KR" sz="1400" dirty="0"/>
          </a:p>
          <a:p>
            <a:r>
              <a:rPr lang="en-US" altLang="ko-KR" sz="1400" dirty="0"/>
              <a:t>Q2) </a:t>
            </a:r>
            <a:r>
              <a:rPr lang="ko-KR" altLang="en-US" sz="1400" dirty="0"/>
              <a:t>좋은 기업</a:t>
            </a:r>
            <a:r>
              <a:rPr lang="en-US" altLang="ko-KR" sz="1400" dirty="0"/>
              <a:t>, </a:t>
            </a:r>
            <a:r>
              <a:rPr lang="ko-KR" altLang="en-US" sz="1400" dirty="0"/>
              <a:t>좋은 실적을 판단하는 기초적인 재무제표 변수도 여러가지가 있는데</a:t>
            </a:r>
            <a:r>
              <a:rPr lang="en-US" altLang="ko-KR" sz="1400" dirty="0"/>
              <a:t>, </a:t>
            </a:r>
            <a:r>
              <a:rPr lang="ko-KR" altLang="en-US" sz="1400" dirty="0"/>
              <a:t>이들에 의한 주가 설명력을 어떻게 다를 것인가</a:t>
            </a:r>
            <a:r>
              <a:rPr lang="en-US" altLang="ko-KR" sz="1400" dirty="0"/>
              <a:t>?</a:t>
            </a:r>
          </a:p>
          <a:p>
            <a:endParaRPr lang="en-US" altLang="ko-KR" sz="1400" dirty="0"/>
          </a:p>
          <a:p>
            <a:r>
              <a:rPr lang="en-US" altLang="ko-KR" sz="1400" dirty="0"/>
              <a:t>Q3) </a:t>
            </a:r>
            <a:r>
              <a:rPr lang="ko-KR" altLang="en-US" sz="1400" dirty="0"/>
              <a:t>회사</a:t>
            </a:r>
            <a:r>
              <a:rPr lang="en-US" altLang="ko-KR" sz="1400" dirty="0"/>
              <a:t>, </a:t>
            </a:r>
            <a:r>
              <a:rPr lang="ko-KR" altLang="en-US" sz="1400" dirty="0"/>
              <a:t>산업 별로 어떻게 다를 것이며 어떠한 점에서 유사할 것인가</a:t>
            </a:r>
            <a:r>
              <a:rPr lang="en-US" altLang="ko-KR" sz="1400" dirty="0"/>
              <a:t>?</a:t>
            </a:r>
          </a:p>
          <a:p>
            <a:endParaRPr lang="ko-KR" altLang="en-US" sz="1400" dirty="0"/>
          </a:p>
        </p:txBody>
      </p:sp>
      <p:sp>
        <p:nvSpPr>
          <p:cNvPr id="26" name="아래쪽 화살표 11">
            <a:extLst>
              <a:ext uri="{FF2B5EF4-FFF2-40B4-BE49-F238E27FC236}">
                <a16:creationId xmlns:a16="http://schemas.microsoft.com/office/drawing/2014/main" id="{BC020421-B06F-4704-89F2-847AAC3E81D6}"/>
              </a:ext>
            </a:extLst>
          </p:cNvPr>
          <p:cNvSpPr/>
          <p:nvPr/>
        </p:nvSpPr>
        <p:spPr>
          <a:xfrm>
            <a:off x="9236475" y="4167431"/>
            <a:ext cx="1245297" cy="705476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328FCDD-CAA0-4863-8692-84EE73F0FF4F}"/>
              </a:ext>
            </a:extLst>
          </p:cNvPr>
          <p:cNvSpPr txBox="1"/>
          <p:nvPr/>
        </p:nvSpPr>
        <p:spPr>
          <a:xfrm>
            <a:off x="8119668" y="4998947"/>
            <a:ext cx="34789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효과적인</a:t>
            </a:r>
            <a:r>
              <a:rPr lang="en-US" altLang="ko-KR" b="1" dirty="0"/>
              <a:t>, </a:t>
            </a:r>
            <a:r>
              <a:rPr lang="ko-KR" altLang="en-US" b="1" dirty="0"/>
              <a:t>과학적인 투자성과를 </a:t>
            </a:r>
            <a:endParaRPr lang="en-US" altLang="ko-KR" b="1" dirty="0"/>
          </a:p>
          <a:p>
            <a:r>
              <a:rPr lang="ko-KR" altLang="en-US" b="1" dirty="0"/>
              <a:t>창출할 수 있는 토대를 마련</a:t>
            </a:r>
          </a:p>
        </p:txBody>
      </p:sp>
    </p:spTree>
    <p:extLst>
      <p:ext uri="{BB962C8B-B14F-4D97-AF65-F5344CB8AC3E}">
        <p14:creationId xmlns:p14="http://schemas.microsoft.com/office/powerpoint/2010/main" val="17214012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44">
            <a:extLst>
              <a:ext uri="{FF2B5EF4-FFF2-40B4-BE49-F238E27FC236}">
                <a16:creationId xmlns:a16="http://schemas.microsoft.com/office/drawing/2014/main" id="{FF76C4F1-76D3-4230-A657-B96D11214CE3}"/>
              </a:ext>
            </a:extLst>
          </p:cNvPr>
          <p:cNvSpPr/>
          <p:nvPr/>
        </p:nvSpPr>
        <p:spPr>
          <a:xfrm>
            <a:off x="101600" y="108588"/>
            <a:ext cx="6477000" cy="659123"/>
          </a:xfrm>
          <a:prstGeom prst="roundRect">
            <a:avLst/>
          </a:prstGeom>
          <a:solidFill>
            <a:srgbClr val="F1F4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291BEEE-04ED-4099-83B9-00BE3557C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600" y="108589"/>
            <a:ext cx="6477000" cy="711200"/>
          </a:xfrm>
        </p:spPr>
        <p:txBody>
          <a:bodyPr>
            <a:normAutofit/>
          </a:bodyPr>
          <a:lstStyle/>
          <a:p>
            <a:pPr algn="ctr"/>
            <a:r>
              <a:rPr lang="ko-KR" altLang="en-US" sz="2800" dirty="0"/>
              <a:t>널리 알려진 통념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1699082-20B9-4623-BB1A-E49CD6B381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49400"/>
            <a:ext cx="10925175" cy="487045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ko-KR" altLang="en-US" dirty="0"/>
              <a:t>통념</a:t>
            </a:r>
            <a:r>
              <a:rPr lang="en-US" altLang="ko-KR" dirty="0"/>
              <a:t>1. </a:t>
            </a:r>
            <a:r>
              <a:rPr lang="ko-KR" altLang="en-US" dirty="0"/>
              <a:t>기업실적과 주가는 비례하거나 큰 관계가 있을 것이다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en-US" altLang="ko-KR" dirty="0"/>
              <a:t>  </a:t>
            </a:r>
            <a:r>
              <a:rPr lang="ko-KR" altLang="en-US" dirty="0"/>
              <a:t>       </a:t>
            </a:r>
            <a:r>
              <a:rPr lang="en-US" altLang="ko-KR" dirty="0"/>
              <a:t>-</a:t>
            </a:r>
            <a:r>
              <a:rPr lang="ko-KR" altLang="en-US" dirty="0"/>
              <a:t> 그러니 모든 기업에게 일관되게 적용할 수 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통념</a:t>
            </a:r>
            <a:r>
              <a:rPr lang="en-US" altLang="ko-KR" dirty="0"/>
              <a:t>2. </a:t>
            </a:r>
            <a:r>
              <a:rPr lang="ko-KR" altLang="en-US" dirty="0"/>
              <a:t>기업실적은 주가에 선</a:t>
            </a:r>
            <a:r>
              <a:rPr lang="en-US" altLang="ko-KR" dirty="0"/>
              <a:t>-</a:t>
            </a:r>
            <a:r>
              <a:rPr lang="ko-KR" altLang="en-US" dirty="0"/>
              <a:t>반영되었다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en-US" altLang="ko-KR" dirty="0"/>
              <a:t>         - </a:t>
            </a:r>
            <a:r>
              <a:rPr lang="ko-KR" altLang="en-US" dirty="0"/>
              <a:t>모든 기업에게 일관되게 적용할 수 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통념</a:t>
            </a:r>
            <a:r>
              <a:rPr lang="en-US" altLang="ko-KR" dirty="0"/>
              <a:t>3. Top-Down </a:t>
            </a:r>
            <a:r>
              <a:rPr lang="ko-KR" altLang="en-US" dirty="0"/>
              <a:t>방식과 </a:t>
            </a:r>
            <a:r>
              <a:rPr lang="en-US" altLang="ko-KR" dirty="0"/>
              <a:t>Bottom-Up </a:t>
            </a:r>
            <a:r>
              <a:rPr lang="ko-KR" altLang="en-US" dirty="0"/>
              <a:t>방식 중</a:t>
            </a:r>
            <a:r>
              <a:rPr lang="en-US" altLang="ko-KR" dirty="0"/>
              <a:t>, </a:t>
            </a:r>
            <a:r>
              <a:rPr lang="ko-KR" altLang="en-US" dirty="0"/>
              <a:t>어느 쪽이 맞는가</a:t>
            </a:r>
            <a:r>
              <a:rPr lang="en-US" altLang="ko-KR" dirty="0"/>
              <a:t>?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위 통념에 대하여 선제적으로 검증하거나 판단을 하여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과학적으로 주식 투자할 수 있는 토대를 마련하는 것을 목표로 함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3755083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20 of the Top Stocks to Buy in 2020 (Including the 2 Every ...">
            <a:extLst>
              <a:ext uri="{FF2B5EF4-FFF2-40B4-BE49-F238E27FC236}">
                <a16:creationId xmlns:a16="http://schemas.microsoft.com/office/drawing/2014/main" id="{D867937F-F3D8-45EB-9AE0-8639C50697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8" y="-8055"/>
            <a:ext cx="12177712" cy="6866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69BF439-DA75-4A6C-97DF-F0705E0A0467}"/>
              </a:ext>
            </a:extLst>
          </p:cNvPr>
          <p:cNvSpPr/>
          <p:nvPr/>
        </p:nvSpPr>
        <p:spPr>
          <a:xfrm>
            <a:off x="-1088571" y="-682171"/>
            <a:ext cx="14093371" cy="8374742"/>
          </a:xfrm>
          <a:prstGeom prst="rect">
            <a:avLst/>
          </a:prstGeom>
          <a:solidFill>
            <a:schemeClr val="bg1">
              <a:lumMod val="85000"/>
              <a:alpha val="2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2615547B-B7E0-42F1-AD93-0BA6883A86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9293" y="2766219"/>
            <a:ext cx="3913415" cy="1325563"/>
          </a:xfrm>
        </p:spPr>
        <p:txBody>
          <a:bodyPr/>
          <a:lstStyle/>
          <a:p>
            <a:r>
              <a:rPr lang="en-US" altLang="ko-KR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2. </a:t>
            </a:r>
            <a:r>
              <a:rPr lang="ko-KR" altLang="en-US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데이터 설명</a:t>
            </a:r>
          </a:p>
        </p:txBody>
      </p:sp>
    </p:spTree>
    <p:extLst>
      <p:ext uri="{BB962C8B-B14F-4D97-AF65-F5344CB8AC3E}">
        <p14:creationId xmlns:p14="http://schemas.microsoft.com/office/powerpoint/2010/main" val="34709828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모서리가 둥근 직사각형 44">
            <a:extLst>
              <a:ext uri="{FF2B5EF4-FFF2-40B4-BE49-F238E27FC236}">
                <a16:creationId xmlns:a16="http://schemas.microsoft.com/office/drawing/2014/main" id="{8318C4DA-7E2B-43BF-B88D-ED49F26612D0}"/>
              </a:ext>
            </a:extLst>
          </p:cNvPr>
          <p:cNvSpPr/>
          <p:nvPr/>
        </p:nvSpPr>
        <p:spPr>
          <a:xfrm>
            <a:off x="97897" y="83872"/>
            <a:ext cx="6477000" cy="659123"/>
          </a:xfrm>
          <a:prstGeom prst="roundRect">
            <a:avLst/>
          </a:prstGeom>
          <a:solidFill>
            <a:srgbClr val="F1F4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3E23FC7-3242-40F8-BE38-19AA16A4D4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897" y="83872"/>
            <a:ext cx="6477000" cy="659123"/>
          </a:xfrm>
        </p:spPr>
        <p:txBody>
          <a:bodyPr>
            <a:normAutofit/>
          </a:bodyPr>
          <a:lstStyle/>
          <a:p>
            <a:pPr algn="ctr"/>
            <a:r>
              <a:rPr lang="ko-KR" altLang="en-US" sz="2800" dirty="0"/>
              <a:t>기초적 데이터 설명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B0676B3-6D29-4146-95C6-44232E0625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9625" y="1325563"/>
            <a:ext cx="10515600" cy="646332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/>
              <a:t>데이터 수집 </a:t>
            </a:r>
            <a:r>
              <a:rPr lang="en-US" altLang="ko-KR" dirty="0"/>
              <a:t>: </a:t>
            </a:r>
            <a:r>
              <a:rPr lang="ko-KR" altLang="en-US" dirty="0" err="1"/>
              <a:t>키움증권</a:t>
            </a:r>
            <a:r>
              <a:rPr lang="ko-KR" altLang="en-US" dirty="0"/>
              <a:t> </a:t>
            </a:r>
            <a:r>
              <a:rPr lang="en-US" altLang="ko-KR" dirty="0"/>
              <a:t>HTS(Home Trading System)</a:t>
            </a:r>
            <a:endParaRPr lang="ko-KR" altLang="en-US" dirty="0"/>
          </a:p>
        </p:txBody>
      </p:sp>
      <p:pic>
        <p:nvPicPr>
          <p:cNvPr id="9" name="그림 8" descr="스크린샷이(가) 표시된 사진&#10;&#10;자동 생성된 설명">
            <a:extLst>
              <a:ext uri="{FF2B5EF4-FFF2-40B4-BE49-F238E27FC236}">
                <a16:creationId xmlns:a16="http://schemas.microsoft.com/office/drawing/2014/main" id="{50E16046-DF43-4FA7-9631-C6BBF34103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0799" y="1831577"/>
            <a:ext cx="3712103" cy="3353594"/>
          </a:xfrm>
          <a:prstGeom prst="rect">
            <a:avLst/>
          </a:prstGeom>
        </p:spPr>
      </p:pic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9969D454-C4D7-40C0-BE32-4060307548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97" y="1831577"/>
            <a:ext cx="3712103" cy="335359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71949AF-C70B-4F03-854C-B5D5F059CD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3701" y="1831577"/>
            <a:ext cx="3712103" cy="335359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3CC5A92-E174-4944-83A8-68041935B274}"/>
              </a:ext>
            </a:extLst>
          </p:cNvPr>
          <p:cNvSpPr txBox="1"/>
          <p:nvPr/>
        </p:nvSpPr>
        <p:spPr>
          <a:xfrm>
            <a:off x="97897" y="5346175"/>
            <a:ext cx="3712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키움</a:t>
            </a:r>
            <a:r>
              <a:rPr lang="en-US" altLang="ko-KR" dirty="0"/>
              <a:t>HTS -&gt; </a:t>
            </a:r>
            <a:r>
              <a:rPr lang="ko-KR" altLang="en-US" dirty="0"/>
              <a:t>투자정보 </a:t>
            </a:r>
            <a:r>
              <a:rPr lang="en-US" altLang="ko-KR" dirty="0"/>
              <a:t>-&gt; </a:t>
            </a:r>
            <a:r>
              <a:rPr lang="ko-KR" altLang="en-US" dirty="0"/>
              <a:t>기업분석</a:t>
            </a:r>
            <a:br>
              <a:rPr lang="en-US" altLang="ko-KR" dirty="0"/>
            </a:br>
            <a:r>
              <a:rPr lang="en-US" altLang="ko-KR" dirty="0"/>
              <a:t>-&gt; </a:t>
            </a:r>
            <a:r>
              <a:rPr lang="ko-KR" altLang="en-US" dirty="0"/>
              <a:t>재무 추이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8EB73A2-1758-4AFF-9226-39A68888AD7E}"/>
              </a:ext>
            </a:extLst>
          </p:cNvPr>
          <p:cNvSpPr txBox="1"/>
          <p:nvPr/>
        </p:nvSpPr>
        <p:spPr>
          <a:xfrm>
            <a:off x="4250799" y="5346175"/>
            <a:ext cx="3712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원하는 기업 조회 </a:t>
            </a:r>
            <a:r>
              <a:rPr lang="en-US" altLang="ko-KR" dirty="0"/>
              <a:t>-&gt; </a:t>
            </a:r>
            <a:r>
              <a:rPr lang="ko-KR" altLang="en-US" dirty="0"/>
              <a:t>분기 자료</a:t>
            </a:r>
            <a:endParaRPr lang="en-US" altLang="ko-KR" dirty="0"/>
          </a:p>
          <a:p>
            <a:r>
              <a:rPr lang="en-US" altLang="ko-KR" dirty="0"/>
              <a:t>-&gt; </a:t>
            </a:r>
            <a:r>
              <a:rPr lang="ko-KR" altLang="en-US" dirty="0"/>
              <a:t>엑셀로 보내기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DCE7D8-F1AE-4267-8C9A-EA3BF14B5F9E}"/>
              </a:ext>
            </a:extLst>
          </p:cNvPr>
          <p:cNvSpPr txBox="1"/>
          <p:nvPr/>
        </p:nvSpPr>
        <p:spPr>
          <a:xfrm>
            <a:off x="8403702" y="5346175"/>
            <a:ext cx="3712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엑셀 데이터 확보</a:t>
            </a:r>
          </a:p>
        </p:txBody>
      </p:sp>
      <p:sp>
        <p:nvSpPr>
          <p:cNvPr id="17" name="내용 개체 틀 2">
            <a:extLst>
              <a:ext uri="{FF2B5EF4-FFF2-40B4-BE49-F238E27FC236}">
                <a16:creationId xmlns:a16="http://schemas.microsoft.com/office/drawing/2014/main" id="{B0255258-7035-4395-B9BD-F31C6E877C01}"/>
              </a:ext>
            </a:extLst>
          </p:cNvPr>
          <p:cNvSpPr txBox="1">
            <a:spLocks/>
          </p:cNvSpPr>
          <p:nvPr/>
        </p:nvSpPr>
        <p:spPr>
          <a:xfrm>
            <a:off x="1743075" y="6153510"/>
            <a:ext cx="8648700" cy="64633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2000" dirty="0"/>
              <a:t>기본 설정 변수 </a:t>
            </a:r>
            <a:r>
              <a:rPr lang="en-US" altLang="ko-KR" sz="2000" dirty="0"/>
              <a:t>: </a:t>
            </a:r>
            <a:r>
              <a:rPr lang="ko-KR" altLang="en-US" sz="2000" dirty="0"/>
              <a:t>시점</a:t>
            </a:r>
            <a:r>
              <a:rPr lang="en-US" altLang="ko-KR" sz="2000" dirty="0"/>
              <a:t>, </a:t>
            </a:r>
            <a:r>
              <a:rPr lang="ko-KR" altLang="en-US" sz="2000" dirty="0"/>
              <a:t>주가</a:t>
            </a:r>
            <a:r>
              <a:rPr lang="en-US" altLang="ko-KR" sz="2000" dirty="0"/>
              <a:t>(</a:t>
            </a:r>
            <a:r>
              <a:rPr lang="ko-KR" altLang="en-US" sz="2000" dirty="0"/>
              <a:t>분기 종가</a:t>
            </a:r>
            <a:r>
              <a:rPr lang="en-US" altLang="ko-KR" sz="2000" dirty="0"/>
              <a:t>), </a:t>
            </a:r>
            <a:r>
              <a:rPr lang="ko-KR" altLang="en-US" sz="2000" dirty="0"/>
              <a:t>자본총계</a:t>
            </a:r>
            <a:r>
              <a:rPr lang="en-US" altLang="ko-KR" sz="2000" dirty="0"/>
              <a:t>, </a:t>
            </a:r>
            <a:r>
              <a:rPr lang="ko-KR" altLang="en-US" sz="2000" dirty="0"/>
              <a:t>매출</a:t>
            </a:r>
            <a:r>
              <a:rPr lang="en-US" altLang="ko-KR" sz="2000" dirty="0"/>
              <a:t>, </a:t>
            </a:r>
            <a:r>
              <a:rPr lang="ko-KR" altLang="en-US" sz="2000" dirty="0"/>
              <a:t>영업이익</a:t>
            </a:r>
            <a:r>
              <a:rPr lang="en-US" altLang="ko-KR" sz="2000" dirty="0"/>
              <a:t>, </a:t>
            </a:r>
            <a:r>
              <a:rPr lang="ko-KR" altLang="en-US" sz="2000" dirty="0"/>
              <a:t>당기순이익</a:t>
            </a:r>
            <a:r>
              <a:rPr lang="en-US" altLang="ko-KR" sz="2000" dirty="0"/>
              <a:t>,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000" dirty="0"/>
              <a:t>BPS(</a:t>
            </a:r>
            <a:r>
              <a:rPr lang="ko-KR" altLang="en-US" sz="2000" dirty="0" err="1"/>
              <a:t>주당순자산</a:t>
            </a:r>
            <a:r>
              <a:rPr lang="en-US" altLang="ko-KR" sz="2000" dirty="0"/>
              <a:t>), PER(</a:t>
            </a:r>
            <a:r>
              <a:rPr lang="ko-KR" altLang="en-US" sz="2000" dirty="0"/>
              <a:t>주가수익비율</a:t>
            </a:r>
            <a:r>
              <a:rPr lang="en-US" altLang="ko-KR" sz="2000" dirty="0"/>
              <a:t>), EPS(</a:t>
            </a:r>
            <a:r>
              <a:rPr lang="ko-KR" altLang="en-US" sz="2000" dirty="0"/>
              <a:t>주당순이익</a:t>
            </a:r>
            <a:r>
              <a:rPr lang="en-US" altLang="ko-KR" sz="2000" dirty="0"/>
              <a:t>), </a:t>
            </a:r>
            <a:r>
              <a:rPr lang="ko-KR" altLang="en-US" sz="2000" dirty="0" err="1"/>
              <a:t>부채율</a:t>
            </a:r>
            <a:r>
              <a:rPr lang="en-US" altLang="ko-KR" sz="2000" dirty="0"/>
              <a:t>, </a:t>
            </a:r>
            <a:r>
              <a:rPr lang="ko-KR" altLang="en-US" sz="2000" dirty="0"/>
              <a:t>영업이익률</a:t>
            </a:r>
          </a:p>
        </p:txBody>
      </p:sp>
    </p:spTree>
    <p:extLst>
      <p:ext uri="{BB962C8B-B14F-4D97-AF65-F5344CB8AC3E}">
        <p14:creationId xmlns:p14="http://schemas.microsoft.com/office/powerpoint/2010/main" val="14492837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377</TotalTime>
  <Words>1834</Words>
  <Application>Microsoft Office PowerPoint</Application>
  <PresentationFormat>와이드스크린</PresentationFormat>
  <Paragraphs>357</Paragraphs>
  <Slides>39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39</vt:i4>
      </vt:variant>
    </vt:vector>
  </HeadingPairs>
  <TitlesOfParts>
    <vt:vector size="44" baseType="lpstr">
      <vt:lpstr>HY견고딕</vt:lpstr>
      <vt:lpstr>HY헤드라인M</vt:lpstr>
      <vt:lpstr>맑은 고딕</vt:lpstr>
      <vt:lpstr>Arial</vt:lpstr>
      <vt:lpstr>Office 테마</vt:lpstr>
      <vt:lpstr>과학적 주식 투자를 위한 선행연구</vt:lpstr>
      <vt:lpstr>피터 린치 Said</vt:lpstr>
      <vt:lpstr>목차</vt:lpstr>
      <vt:lpstr>1. 연구취지</vt:lpstr>
      <vt:lpstr>주식 투자는 과학이다</vt:lpstr>
      <vt:lpstr>재무제표 검토의 필연성</vt:lpstr>
      <vt:lpstr>널리 알려진 통념</vt:lpstr>
      <vt:lpstr>2. 데이터 설명</vt:lpstr>
      <vt:lpstr>기초적 데이터 설명</vt:lpstr>
      <vt:lpstr>변수 이해를 위한 기초 회계 지식</vt:lpstr>
      <vt:lpstr>PowerPoint 프레젠테이션</vt:lpstr>
      <vt:lpstr>변수 이해를 위한 기초 회계 지식</vt:lpstr>
      <vt:lpstr>변수 이해를 위한 기초 회계 지식</vt:lpstr>
      <vt:lpstr>PowerPoint 프레젠테이션</vt:lpstr>
      <vt:lpstr>3. 연구 방법</vt:lpstr>
      <vt:lpstr>기초적 분석 방법</vt:lpstr>
      <vt:lpstr>심화 분석 방법</vt:lpstr>
      <vt:lpstr>4. 연구 결과</vt:lpstr>
      <vt:lpstr>기초적 분석</vt:lpstr>
      <vt:lpstr>기초적 분석 연구 결과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5. 한계점</vt:lpstr>
      <vt:lpstr>PowerPoint 프레젠테이션</vt:lpstr>
      <vt:lpstr>6. 차후 계획 및 목표 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과학적 주식 투자를 위한 선행연구</dc:title>
  <dc:creator>남승현</dc:creator>
  <cp:lastModifiedBy>남 승현</cp:lastModifiedBy>
  <cp:revision>47</cp:revision>
  <dcterms:created xsi:type="dcterms:W3CDTF">2020-04-02T06:12:05Z</dcterms:created>
  <dcterms:modified xsi:type="dcterms:W3CDTF">2020-04-03T01:55:23Z</dcterms:modified>
</cp:coreProperties>
</file>